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8"/>
  </p:notesMasterIdLst>
  <p:handoutMasterIdLst>
    <p:handoutMasterId r:id="rId39"/>
  </p:handoutMasterIdLst>
  <p:sldIdLst>
    <p:sldId id="261" r:id="rId2"/>
    <p:sldId id="258" r:id="rId3"/>
    <p:sldId id="303" r:id="rId4"/>
    <p:sldId id="294" r:id="rId5"/>
    <p:sldId id="304" r:id="rId6"/>
    <p:sldId id="295" r:id="rId7"/>
    <p:sldId id="314" r:id="rId8"/>
    <p:sldId id="315" r:id="rId9"/>
    <p:sldId id="316" r:id="rId10"/>
    <p:sldId id="305" r:id="rId11"/>
    <p:sldId id="306" r:id="rId12"/>
    <p:sldId id="307" r:id="rId13"/>
    <p:sldId id="317" r:id="rId14"/>
    <p:sldId id="308" r:id="rId15"/>
    <p:sldId id="309" r:id="rId16"/>
    <p:sldId id="310" r:id="rId17"/>
    <p:sldId id="311" r:id="rId18"/>
    <p:sldId id="312" r:id="rId19"/>
    <p:sldId id="313" r:id="rId20"/>
    <p:sldId id="318" r:id="rId21"/>
    <p:sldId id="296" r:id="rId22"/>
    <p:sldId id="319" r:id="rId23"/>
    <p:sldId id="320" r:id="rId24"/>
    <p:sldId id="334" r:id="rId25"/>
    <p:sldId id="259" r:id="rId26"/>
    <p:sldId id="262" r:id="rId27"/>
    <p:sldId id="293" r:id="rId28"/>
    <p:sldId id="270" r:id="rId29"/>
    <p:sldId id="329" r:id="rId30"/>
    <p:sldId id="330" r:id="rId31"/>
    <p:sldId id="331" r:id="rId32"/>
    <p:sldId id="332" r:id="rId33"/>
    <p:sldId id="333" r:id="rId34"/>
    <p:sldId id="268" r:id="rId35"/>
    <p:sldId id="302" r:id="rId36"/>
    <p:sldId id="292" r:id="rId3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777"/>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30" autoAdjust="0"/>
  </p:normalViewPr>
  <p:slideViewPr>
    <p:cSldViewPr>
      <p:cViewPr varScale="1">
        <p:scale>
          <a:sx n="86" d="100"/>
          <a:sy n="86" d="100"/>
        </p:scale>
        <p:origin x="112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76EDB01-FEA4-4CA2-BD73-9ACCAFDDF2F7}" type="datetimeFigureOut">
              <a:rPr lang="en-US"/>
              <a:pPr>
                <a:defRPr/>
              </a:pPr>
              <a:t>1/8/2020</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549E3B0-AD14-4A7A-BEF6-998B8C427DA0}"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cs typeface="+mn-cs"/>
              </a:defRPr>
            </a:lvl1pPr>
          </a:lstStyle>
          <a:p>
            <a:pPr>
              <a:defRPr/>
            </a:pPr>
            <a:fld id="{627A8680-34B8-4A65-953A-3DE410F98A61}" type="datetimeFigureOut">
              <a:rPr lang="en-US"/>
              <a:pPr>
                <a:defRPr/>
              </a:pPr>
              <a:t>1/8/2020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cs typeface="+mn-cs"/>
              </a:defRPr>
            </a:lvl1pPr>
          </a:lstStyle>
          <a:p>
            <a:pPr>
              <a:defRPr/>
            </a:pPr>
            <a:fld id="{59A76C4A-20C3-4D62-AA18-F195ACA5856E}"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2F748BE-AD8F-4FE4-A34E-AC99DBAB650D}" type="slidenum">
              <a:rPr lang="en-US"/>
              <a:pPr fontAlgn="base">
                <a:spcBef>
                  <a:spcPct val="0"/>
                </a:spcBef>
                <a:spcAft>
                  <a:spcPct val="0"/>
                </a:spcAft>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30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C56A7C6-B5F2-4492-8109-2503AF7094D1}" type="slidenum">
              <a:rPr lang="en-US"/>
              <a:pPr fontAlgn="base">
                <a:spcBef>
                  <a:spcPct val="0"/>
                </a:spcBef>
                <a:spcAft>
                  <a:spcPct val="0"/>
                </a:spcAft>
                <a:defRPr/>
              </a:pPr>
              <a:t>34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71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AA94982-A563-4E73-B1ED-CD313CBA40C5}" type="slidenum">
              <a:rPr lang="en-US"/>
              <a:pPr fontAlgn="base">
                <a:spcBef>
                  <a:spcPct val="0"/>
                </a:spcBef>
                <a:spcAft>
                  <a:spcPct val="0"/>
                </a:spcAft>
                <a:defRPr/>
              </a:pPr>
              <a:t>35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91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C9457F5-0B11-4845-8ECC-DE7AEFB0BC29}" type="slidenum">
              <a:rPr lang="en-US"/>
              <a:pPr fontAlgn="base">
                <a:spcBef>
                  <a:spcPct val="0"/>
                </a:spcBef>
                <a:spcAft>
                  <a:spcPct val="0"/>
                </a:spcAft>
                <a:defRPr/>
              </a:pPr>
              <a:t>36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0E6EC46-88F6-4465-9334-8D756A0AD372}" type="slidenum">
              <a:rPr lang="en-US"/>
              <a:pPr fontAlgn="base">
                <a:spcBef>
                  <a:spcPct val="0"/>
                </a:spcBef>
                <a:spcAft>
                  <a:spcPct val="0"/>
                </a:spcAft>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C5E633-82CA-459B-83A5-44E4298D1A94}" type="slidenum">
              <a:rPr lang="en-US"/>
              <a:pPr fontAlgn="base">
                <a:spcBef>
                  <a:spcPct val="0"/>
                </a:spcBef>
                <a:spcAft>
                  <a:spcPct val="0"/>
                </a:spcAft>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94DD8F2-3968-463B-A242-6D1B6010CB3B}" type="slidenum">
              <a:rPr lang="en-US"/>
              <a:pPr fontAlgn="base">
                <a:spcBef>
                  <a:spcPct val="0"/>
                </a:spcBef>
                <a:spcAft>
                  <a:spcPct val="0"/>
                </a:spcAft>
                <a:defRPr/>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45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DE8AA2B-7FF8-4996-A22D-B4B94835B031}" type="slidenum">
              <a:rPr lang="en-US"/>
              <a:pPr fontAlgn="base">
                <a:spcBef>
                  <a:spcPct val="0"/>
                </a:spcBef>
                <a:spcAft>
                  <a:spcPct val="0"/>
                </a:spcAft>
                <a:defRPr/>
              </a:pPr>
              <a:t>21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66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CD60384-1D66-4AC3-8E24-0610E290F275}" type="slidenum">
              <a:rPr lang="en-US"/>
              <a:pPr fontAlgn="base">
                <a:spcBef>
                  <a:spcPct val="0"/>
                </a:spcBef>
                <a:spcAft>
                  <a:spcPct val="0"/>
                </a:spcAft>
                <a:defRPr/>
              </a:pPr>
              <a:t>25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41834A5-A7C4-4DB7-9469-C47192F880ED}" type="slidenum">
              <a:rPr lang="en-US"/>
              <a:pPr fontAlgn="base">
                <a:spcBef>
                  <a:spcPct val="0"/>
                </a:spcBef>
                <a:spcAft>
                  <a:spcPct val="0"/>
                </a:spcAft>
                <a:defRPr/>
              </a:pPr>
              <a:t>26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07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742E18E-8F13-49F4-91B5-5BA1D9DAC4D4}" type="slidenum">
              <a:rPr lang="en-US"/>
              <a:pPr fontAlgn="base">
                <a:spcBef>
                  <a:spcPct val="0"/>
                </a:spcBef>
                <a:spcAft>
                  <a:spcPct val="0"/>
                </a:spcAft>
                <a:defRPr/>
              </a:pPr>
              <a:t>27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50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4E31C2C-1312-4181-8878-087D6EBCC9AE}" type="slidenum">
              <a:rPr lang="en-US"/>
              <a:pPr fontAlgn="base">
                <a:spcBef>
                  <a:spcPct val="0"/>
                </a:spcBef>
                <a:spcAft>
                  <a:spcPct val="0"/>
                </a:spcAft>
                <a:defRPr/>
              </a:pPr>
              <a:t>28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765CEB3-0E55-4A33-B511-A10DC7DF6A63}" type="datetimeFigureOut">
              <a:rPr lang="en-US"/>
              <a:pPr>
                <a:defRPr/>
              </a:pPr>
              <a:t>1/8/2020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84A97F3-3D8E-4B12-A2E3-6F326B12B1D6}"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44F80F5-353E-4A4A-9540-4188C15427D4}" type="datetimeFigureOut">
              <a:rPr lang="en-US"/>
              <a:pPr>
                <a:defRPr/>
              </a:pPr>
              <a:t>1/8/2020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27C9A4-A45B-4D53-8645-4755B5D3C3B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89E9010-D4DE-4F53-8214-76F811D049D7}" type="datetimeFigureOut">
              <a:rPr lang="en-US"/>
              <a:pPr>
                <a:defRPr/>
              </a:pPr>
              <a:t>1/8/2020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D4540F-2EAE-40C1-8E72-7F6559E732A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86E0956-A926-4D71-A083-5EF8CD8728A3}" type="datetimeFigureOut">
              <a:rPr lang="en-US"/>
              <a:pPr>
                <a:defRPr/>
              </a:pPr>
              <a:t>1/8/2020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1652064-7B14-4794-8A9D-146D7EE1A2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BA4DD3A-8A79-41F5-858A-9A1212C33D6A}" type="datetimeFigureOut">
              <a:rPr lang="en-US"/>
              <a:pPr>
                <a:defRPr/>
              </a:pPr>
              <a:t>1/8/2020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BDBF07-BBCA-4CCB-BC7E-6300D1CBDDD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2B80B78-75BC-4E95-A48D-94AA8E7EA4C6}" type="datetimeFigureOut">
              <a:rPr lang="en-US"/>
              <a:pPr>
                <a:defRPr/>
              </a:pPr>
              <a:t>1/8/2020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8FE6E2E-0DE6-4899-AA7A-93FD0BA4003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C502A1C-E504-4537-A3C7-BA2261D91A85}" type="datetimeFigureOut">
              <a:rPr lang="en-US"/>
              <a:pPr>
                <a:defRPr/>
              </a:pPr>
              <a:t>1/8/2020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C3BED72-6009-4A37-BBA8-911BABCCDC5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E396F8C-4C2D-43F2-A261-A09AF88883AB}" type="datetimeFigureOut">
              <a:rPr lang="en-US"/>
              <a:pPr>
                <a:defRPr/>
              </a:pPr>
              <a:t>1/8/2020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9C0BD48-E271-4593-8C44-9058872CD568}"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AC9328E-8751-44C5-915B-719459CBD3F9}" type="datetimeFigureOut">
              <a:rPr lang="en-US"/>
              <a:pPr>
                <a:defRPr/>
              </a:pPr>
              <a:t>1/8/2020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2FD0217-9824-4F65-A490-0CFC98A2E26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4CD2A5E-A7A3-4B83-963F-A3A1E7E8CE8D}" type="datetimeFigureOut">
              <a:rPr lang="en-US"/>
              <a:pPr>
                <a:defRPr/>
              </a:pPr>
              <a:t>1/8/2020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325B4D8-C6F3-45D0-908A-AE52D72BF99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A26A259-13E4-4F70-BB45-FF3DE2DC135C}" type="datetimeFigureOut">
              <a:rPr lang="en-US"/>
              <a:pPr>
                <a:defRPr/>
              </a:pPr>
              <a:t>1/8/2020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942E9-4405-4744-8428-95D41F4AE9D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4F6D338-4EE0-4F72-84D1-2429B1C54ADF}" type="datetimeFigureOut">
              <a:rPr lang="en-US"/>
              <a:pPr>
                <a:defRPr/>
              </a:pPr>
              <a:t>1/8/2020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947891E8-921B-43FC-9ADE-BC8BF0A7A58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95" r:id="rId1"/>
    <p:sldLayoutId id="2147483694" r:id="rId2"/>
    <p:sldLayoutId id="2147483693" r:id="rId3"/>
    <p:sldLayoutId id="2147483692" r:id="rId4"/>
    <p:sldLayoutId id="2147483691" r:id="rId5"/>
    <p:sldLayoutId id="2147483690" r:id="rId6"/>
    <p:sldLayoutId id="2147483689" r:id="rId7"/>
    <p:sldLayoutId id="2147483688" r:id="rId8"/>
    <p:sldLayoutId id="2147483687" r:id="rId9"/>
    <p:sldLayoutId id="2147483686" r:id="rId10"/>
    <p:sldLayoutId id="214748368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mailto:tcrawford@nwsra.or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www.access-board.gov/" TargetMode="External"/><Relationship Id="rId5" Type="http://schemas.openxmlformats.org/officeDocument/2006/relationships/hyperlink" Target="http://www.ada.gov/" TargetMode="External"/><Relationship Id="rId4" Type="http://schemas.openxmlformats.org/officeDocument/2006/relationships/hyperlink" Target="mailto:john.mcgovern@rac-llc.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457200" y="762000"/>
            <a:ext cx="8229600" cy="1371600"/>
          </a:xfrm>
        </p:spPr>
        <p:txBody>
          <a:bodyPr/>
          <a:lstStyle/>
          <a:p>
            <a:pPr eaLnBrk="1" hangingPunct="1"/>
            <a:r>
              <a:rPr lang="en-US" sz="4000" b="1" smtClean="0"/>
              <a:t>The Americans with Disabilities Act</a:t>
            </a:r>
          </a:p>
        </p:txBody>
      </p:sp>
      <p:sp>
        <p:nvSpPr>
          <p:cNvPr id="3" name="Subtitle 2"/>
          <p:cNvSpPr>
            <a:spLocks noGrp="1"/>
          </p:cNvSpPr>
          <p:nvPr>
            <p:ph type="subTitle" idx="1"/>
          </p:nvPr>
        </p:nvSpPr>
        <p:spPr>
          <a:xfrm>
            <a:off x="685800" y="2895600"/>
            <a:ext cx="7848600" cy="3505200"/>
          </a:xfrm>
        </p:spPr>
        <p:txBody>
          <a:bodyPr rtlCol="0">
            <a:normAutofit/>
          </a:bodyPr>
          <a:lstStyle/>
          <a:p>
            <a:pPr eaLnBrk="1" fontAlgn="auto" hangingPunct="1">
              <a:spcAft>
                <a:spcPts val="0"/>
              </a:spcAft>
              <a:buFont typeface="Arial" pitchFamily="34" charset="0"/>
              <a:buNone/>
              <a:defRPr/>
            </a:pPr>
            <a:r>
              <a:rPr lang="en-US" sz="2800" b="1" i="1" dirty="0" smtClean="0"/>
              <a:t>Tracey M. Crawford, CTRS, CPRP, Executive Director, Northwest Special Recreation Association</a:t>
            </a:r>
          </a:p>
          <a:p>
            <a:pPr eaLnBrk="1" fontAlgn="auto" hangingPunct="1">
              <a:spcAft>
                <a:spcPts val="0"/>
              </a:spcAft>
              <a:buFont typeface="Arial" pitchFamily="34" charset="0"/>
              <a:buNone/>
              <a:defRPr/>
            </a:pPr>
            <a:r>
              <a:rPr lang="en-US" sz="2800" b="1" i="1" dirty="0" smtClean="0"/>
              <a:t>Rolling Meadows, IL</a:t>
            </a:r>
          </a:p>
          <a:p>
            <a:pPr eaLnBrk="1" fontAlgn="auto" hangingPunct="1">
              <a:spcAft>
                <a:spcPts val="0"/>
              </a:spcAft>
              <a:buFont typeface="Arial" pitchFamily="34" charset="0"/>
              <a:buNone/>
              <a:defRPr/>
            </a:pPr>
            <a:endParaRPr lang="en-US" sz="2800" b="1" i="1" dirty="0" smtClean="0"/>
          </a:p>
          <a:p>
            <a:pPr eaLnBrk="1" fontAlgn="auto" hangingPunct="1">
              <a:spcAft>
                <a:spcPts val="0"/>
              </a:spcAft>
              <a:buFont typeface="Arial" pitchFamily="34" charset="0"/>
              <a:buNone/>
              <a:defRPr/>
            </a:pPr>
            <a:r>
              <a:rPr lang="en-US" b="1" i="1" smtClean="0"/>
              <a:t>Park </a:t>
            </a:r>
            <a:r>
              <a:rPr lang="en-US" b="1" i="1" dirty="0" smtClean="0"/>
              <a:t>and Recreation Policy Tools for a Healthier Future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p:nvPr>
        </p:nvSpPr>
        <p:spPr/>
        <p:txBody>
          <a:bodyPr/>
          <a:lstStyle/>
          <a:p>
            <a:r>
              <a:rPr lang="en-US" sz="4000" b="1" smtClean="0"/>
              <a:t>Americans with Disabilities </a:t>
            </a:r>
            <a:br>
              <a:rPr lang="en-US" sz="4000" b="1" smtClean="0"/>
            </a:br>
            <a:r>
              <a:rPr lang="en-US" sz="4000" b="1" smtClean="0"/>
              <a:t>Act of 1990 (ADA)</a:t>
            </a:r>
          </a:p>
        </p:txBody>
      </p:sp>
      <p:sp>
        <p:nvSpPr>
          <p:cNvPr id="28674" name="Rectangle 3"/>
          <p:cNvSpPr>
            <a:spLocks noGrp="1"/>
          </p:cNvSpPr>
          <p:nvPr>
            <p:ph type="body" idx="1"/>
          </p:nvPr>
        </p:nvSpPr>
        <p:spPr>
          <a:xfrm>
            <a:off x="457200" y="1600200"/>
            <a:ext cx="8229600" cy="5029200"/>
          </a:xfrm>
        </p:spPr>
        <p:txBody>
          <a:bodyPr/>
          <a:lstStyle/>
          <a:p>
            <a:r>
              <a:rPr lang="en-US" sz="2400" b="1" smtClean="0">
                <a:solidFill>
                  <a:srgbClr val="777777"/>
                </a:solidFill>
              </a:rPr>
              <a:t>A civil rights law to prohibit discrimination solely on the basis of disability in employment, state and local government, public accommodations, commercial facilities, transportation and telecommunications.</a:t>
            </a:r>
          </a:p>
          <a:p>
            <a:pPr>
              <a:buFont typeface="Arial" charset="0"/>
              <a:buNone/>
            </a:pPr>
            <a:endParaRPr lang="en-US" sz="2400" b="1" smtClean="0">
              <a:solidFill>
                <a:srgbClr val="777777"/>
              </a:solidFill>
            </a:endParaRPr>
          </a:p>
          <a:p>
            <a:r>
              <a:rPr lang="en-US" sz="2400" b="1" smtClean="0">
                <a:solidFill>
                  <a:srgbClr val="777777"/>
                </a:solidFill>
              </a:rPr>
              <a:t>There are no federal funds but limited tax credits may be available for removing architectural or transportation barriers. Also, some federal agencies provide grant funds to support training and to provide technical assistance to public and private institutions.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p:nvPr>
        </p:nvSpPr>
        <p:spPr/>
        <p:txBody>
          <a:bodyPr/>
          <a:lstStyle/>
          <a:p>
            <a:r>
              <a:rPr lang="en-US" sz="4000" b="1" smtClean="0"/>
              <a:t>ADA continued…</a:t>
            </a:r>
          </a:p>
        </p:txBody>
      </p:sp>
      <p:sp>
        <p:nvSpPr>
          <p:cNvPr id="29698" name="Rectangle 3"/>
          <p:cNvSpPr>
            <a:spLocks noGrp="1"/>
          </p:cNvSpPr>
          <p:nvPr>
            <p:ph type="body" idx="1"/>
          </p:nvPr>
        </p:nvSpPr>
        <p:spPr/>
        <p:txBody>
          <a:bodyPr/>
          <a:lstStyle/>
          <a:p>
            <a:r>
              <a:rPr lang="en-US" sz="2400" b="1" smtClean="0">
                <a:solidFill>
                  <a:srgbClr val="777777"/>
                </a:solidFill>
              </a:rPr>
              <a:t>The ADA specifies provisions of reasonable accommodations for individuals with disabilities in activities and settings. Reasonable accommodations may include, but not limited to, redesigning equipment, assigning aides, hiring interpreters, providing written communication in alternative formats, modifying tests, changing rules, moving programs or services to accessible locations, altering existing facilities, and building new facilities.</a:t>
            </a:r>
          </a:p>
          <a:p>
            <a:endParaRPr lang="en-US" sz="24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p:nvPr>
        </p:nvSpPr>
        <p:spPr/>
        <p:txBody>
          <a:bodyPr/>
          <a:lstStyle/>
          <a:p>
            <a:r>
              <a:rPr lang="en-US" b="1" smtClean="0"/>
              <a:t>And…</a:t>
            </a:r>
          </a:p>
        </p:txBody>
      </p:sp>
      <p:sp>
        <p:nvSpPr>
          <p:cNvPr id="30722" name="Rectangle 3"/>
          <p:cNvSpPr>
            <a:spLocks noGrp="1"/>
          </p:cNvSpPr>
          <p:nvPr>
            <p:ph type="body" idx="1"/>
          </p:nvPr>
        </p:nvSpPr>
        <p:spPr/>
        <p:txBody>
          <a:bodyPr/>
          <a:lstStyle/>
          <a:p>
            <a:r>
              <a:rPr lang="en-US" sz="2800" b="1" smtClean="0">
                <a:solidFill>
                  <a:srgbClr val="777777"/>
                </a:solidFill>
              </a:rPr>
              <a:t>The ADA does not delineate specific due process procedures. People with disabilities have the same remedies that are available under Title VII of the Civil Rights Act of 1964, as amended in 1991. Individuals who are discriminated against may file a complaint with the relevant federal agency or sue in federal court.</a:t>
            </a:r>
          </a:p>
          <a:p>
            <a:pPr>
              <a:buFont typeface="Arial" charset="0"/>
              <a:buNone/>
            </a:pPr>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ctrTitle"/>
          </p:nvPr>
        </p:nvSpPr>
        <p:spPr/>
        <p:txBody>
          <a:bodyPr/>
          <a:lstStyle/>
          <a:p>
            <a:r>
              <a:rPr lang="en-US" sz="4000" b="1" smtClean="0"/>
              <a:t>The Americans with Disabilities Act (ADA) consist of five titles</a:t>
            </a:r>
            <a:r>
              <a:rPr lang="en-US" smtClean="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p:cNvSpPr>
          <p:nvPr>
            <p:ph type="title"/>
          </p:nvPr>
        </p:nvSpPr>
        <p:spPr/>
        <p:txBody>
          <a:bodyPr/>
          <a:lstStyle/>
          <a:p>
            <a:r>
              <a:rPr lang="en-US" sz="4000" b="1" smtClean="0"/>
              <a:t>ADA Title I: Employment</a:t>
            </a:r>
          </a:p>
        </p:txBody>
      </p:sp>
      <p:sp>
        <p:nvSpPr>
          <p:cNvPr id="32770" name="Rectangle 3"/>
          <p:cNvSpPr>
            <a:spLocks noGrp="1"/>
          </p:cNvSpPr>
          <p:nvPr>
            <p:ph type="body" idx="1"/>
          </p:nvPr>
        </p:nvSpPr>
        <p:spPr/>
        <p:txBody>
          <a:bodyPr/>
          <a:lstStyle/>
          <a:p>
            <a:r>
              <a:rPr lang="en-US" sz="2000" b="1" smtClean="0">
                <a:solidFill>
                  <a:srgbClr val="777777"/>
                </a:solidFill>
              </a:rPr>
              <a:t>Requires employers with 15 or more employees to provide qualified individuals with disabilities an equal opportunity to benefit from the full range of employment-related opportunities available to others. </a:t>
            </a:r>
          </a:p>
          <a:p>
            <a:r>
              <a:rPr lang="en-US" sz="2000" b="1" smtClean="0">
                <a:solidFill>
                  <a:srgbClr val="777777"/>
                </a:solidFill>
              </a:rPr>
              <a:t>For example, it prohibits discrimination in recruitment, hiring, promotions, training, pay, social activities, and other privileges of employment.</a:t>
            </a:r>
          </a:p>
          <a:p>
            <a:r>
              <a:rPr lang="en-US" sz="2000" b="1" smtClean="0">
                <a:solidFill>
                  <a:srgbClr val="777777"/>
                </a:solidFill>
              </a:rPr>
              <a:t>It restricts questions that can be asked about an applicant’s disability before a job offer is made, and it requires that employers make reasonable accommodations to the known physical or mental limitations of otherwise qualified individuals with disabilities, unless it results in undue hardship.</a:t>
            </a:r>
          </a:p>
          <a:p>
            <a:r>
              <a:rPr lang="en-US" sz="2000" b="1" smtClean="0">
                <a:solidFill>
                  <a:srgbClr val="777777"/>
                </a:solidFill>
              </a:rPr>
              <a:t>Charges of employment discrimination on the basis of disability may be filed at any U.S. Equal Employment Opportunity Commission field office.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p:nvPr>
        </p:nvSpPr>
        <p:spPr/>
        <p:txBody>
          <a:bodyPr/>
          <a:lstStyle/>
          <a:p>
            <a:r>
              <a:rPr lang="en-US" sz="3600" b="1" smtClean="0"/>
              <a:t>ADA Title II: </a:t>
            </a:r>
            <a:br>
              <a:rPr lang="en-US" sz="3600" b="1" smtClean="0"/>
            </a:br>
            <a:r>
              <a:rPr lang="en-US" sz="3600" b="1" smtClean="0"/>
              <a:t>State and Local Government Activities</a:t>
            </a:r>
          </a:p>
        </p:txBody>
      </p:sp>
      <p:sp>
        <p:nvSpPr>
          <p:cNvPr id="33794" name="Rectangle 3"/>
          <p:cNvSpPr>
            <a:spLocks noGrp="1"/>
          </p:cNvSpPr>
          <p:nvPr>
            <p:ph type="body" idx="1"/>
          </p:nvPr>
        </p:nvSpPr>
        <p:spPr/>
        <p:txBody>
          <a:bodyPr/>
          <a:lstStyle/>
          <a:p>
            <a:r>
              <a:rPr lang="en-US" sz="2000" b="1" smtClean="0">
                <a:solidFill>
                  <a:srgbClr val="777777"/>
                </a:solidFill>
              </a:rPr>
              <a:t>Covers all activities of State and local governments regardless of the government entity’s size or receipt of Federal funding. </a:t>
            </a:r>
          </a:p>
          <a:p>
            <a:r>
              <a:rPr lang="en-US" sz="2000" b="1" smtClean="0">
                <a:solidFill>
                  <a:srgbClr val="777777"/>
                </a:solidFill>
              </a:rPr>
              <a:t>Requires that State and local governments give people with disabilities an equal opportunity to benefit from all of their programs, services, and activities (e.g. public education, employment, transportation, recreation, health care, social services, courts, voting, and town meetings).</a:t>
            </a:r>
          </a:p>
          <a:p>
            <a:r>
              <a:rPr lang="en-US" sz="2000" b="1" smtClean="0">
                <a:solidFill>
                  <a:srgbClr val="777777"/>
                </a:solidFill>
              </a:rPr>
              <a:t>State and local governments are required to follow specific architectural standards in the new construction and alteration of their buildings. They must also relocate programs or otherwise provide access in inaccessible older buildings, and communicate effectively with people who have hearing, vision, or speech disabilities.</a:t>
            </a:r>
          </a:p>
          <a:p>
            <a:r>
              <a:rPr lang="en-US" sz="2000" b="1" smtClean="0">
                <a:solidFill>
                  <a:srgbClr val="777777"/>
                </a:solidFill>
              </a:rPr>
              <a:t> Public entities are not required to take actions that would result in undue financial and administrative burdens.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p:cNvSpPr>
          <p:nvPr>
            <p:ph type="title"/>
          </p:nvPr>
        </p:nvSpPr>
        <p:spPr/>
        <p:txBody>
          <a:bodyPr/>
          <a:lstStyle/>
          <a:p>
            <a:r>
              <a:rPr lang="en-US" sz="4000" b="1" smtClean="0"/>
              <a:t>ADA Title II: continued</a:t>
            </a:r>
          </a:p>
        </p:txBody>
      </p:sp>
      <p:sp>
        <p:nvSpPr>
          <p:cNvPr id="34818" name="Rectangle 3"/>
          <p:cNvSpPr>
            <a:spLocks noGrp="1"/>
          </p:cNvSpPr>
          <p:nvPr>
            <p:ph type="body" idx="1"/>
          </p:nvPr>
        </p:nvSpPr>
        <p:spPr>
          <a:xfrm>
            <a:off x="457200" y="1219200"/>
            <a:ext cx="8229600" cy="5257800"/>
          </a:xfrm>
        </p:spPr>
        <p:txBody>
          <a:bodyPr/>
          <a:lstStyle/>
          <a:p>
            <a:pPr>
              <a:lnSpc>
                <a:spcPct val="90000"/>
              </a:lnSpc>
            </a:pPr>
            <a:r>
              <a:rPr lang="en-US" sz="2400" b="1" smtClean="0">
                <a:solidFill>
                  <a:srgbClr val="777777"/>
                </a:solidFill>
              </a:rPr>
              <a:t>They are required to make reasonable modifications to policies, practices, and procedures where necessary to avoid discrimination, unless they can demonstrate that doing so would </a:t>
            </a:r>
            <a:r>
              <a:rPr lang="en-US" sz="2400" b="1" i="1" smtClean="0">
                <a:solidFill>
                  <a:srgbClr val="777777"/>
                </a:solidFill>
              </a:rPr>
              <a:t>fundamentally </a:t>
            </a:r>
            <a:r>
              <a:rPr lang="en-US" sz="2400" b="1" smtClean="0">
                <a:solidFill>
                  <a:srgbClr val="777777"/>
                </a:solidFill>
              </a:rPr>
              <a:t>alter the nature of the service, program, or activity being provided.</a:t>
            </a:r>
          </a:p>
          <a:p>
            <a:pPr>
              <a:lnSpc>
                <a:spcPct val="90000"/>
              </a:lnSpc>
            </a:pPr>
            <a:r>
              <a:rPr lang="en-US" sz="2400" b="1" smtClean="0">
                <a:solidFill>
                  <a:srgbClr val="777777"/>
                </a:solidFill>
              </a:rPr>
              <a:t>Complaints of Title II violations may be filed with the Department of Justice within 180 days of the date of discrimination.</a:t>
            </a:r>
          </a:p>
          <a:p>
            <a:pPr>
              <a:lnSpc>
                <a:spcPct val="90000"/>
              </a:lnSpc>
            </a:pPr>
            <a:r>
              <a:rPr lang="en-US" sz="2400" b="1" smtClean="0">
                <a:solidFill>
                  <a:srgbClr val="777777"/>
                </a:solidFill>
              </a:rPr>
              <a:t>In certain situations, cases may be referred to a mediation program sponsored by the Department. The Department of Justice may bring a lawsuit where it has investigated a matter and has been unable to resolve violations.</a:t>
            </a:r>
          </a:p>
          <a:p>
            <a:pPr>
              <a:lnSpc>
                <a:spcPct val="90000"/>
              </a:lnSpc>
            </a:pPr>
            <a:r>
              <a:rPr lang="en-US" sz="2400" b="1" smtClean="0">
                <a:solidFill>
                  <a:srgbClr val="777777"/>
                </a:solidFill>
              </a:rPr>
              <a:t>Title II may also be enforced through private lawsuits in Federal court. It is not necessary to file a complaint with the Department of Justice (DOJ) or any other Federal agency.</a:t>
            </a:r>
          </a:p>
          <a:p>
            <a:pPr>
              <a:lnSpc>
                <a:spcPct val="90000"/>
              </a:lnSpc>
            </a:pPr>
            <a:endParaRPr lang="en-US" sz="2400" b="1" smtClean="0">
              <a:solidFill>
                <a:srgbClr val="777777"/>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p:cNvSpPr>
          <p:nvPr>
            <p:ph type="title"/>
          </p:nvPr>
        </p:nvSpPr>
        <p:spPr/>
        <p:txBody>
          <a:bodyPr/>
          <a:lstStyle/>
          <a:p>
            <a:r>
              <a:rPr lang="en-US" sz="4000" b="1" smtClean="0"/>
              <a:t>ADA Title II: Public Transportation</a:t>
            </a:r>
          </a:p>
        </p:txBody>
      </p:sp>
      <p:sp>
        <p:nvSpPr>
          <p:cNvPr id="35842" name="Rectangle 3"/>
          <p:cNvSpPr>
            <a:spLocks noGrp="1"/>
          </p:cNvSpPr>
          <p:nvPr>
            <p:ph type="body" idx="1"/>
          </p:nvPr>
        </p:nvSpPr>
        <p:spPr/>
        <p:txBody>
          <a:bodyPr/>
          <a:lstStyle/>
          <a:p>
            <a:r>
              <a:rPr lang="en-US" sz="2000" b="1" smtClean="0">
                <a:solidFill>
                  <a:srgbClr val="777777"/>
                </a:solidFill>
              </a:rPr>
              <a:t>The transportation provision of title II cover public transportation services, such as city buses and public rail transit (e.g. subways, commuter rails, Amtrak).</a:t>
            </a:r>
          </a:p>
          <a:p>
            <a:r>
              <a:rPr lang="en-US" sz="2000" b="1" smtClean="0">
                <a:solidFill>
                  <a:srgbClr val="777777"/>
                </a:solidFill>
              </a:rPr>
              <a:t>Public transportation authorities may not discriminate against people with disabilities in the provision of their services.</a:t>
            </a:r>
          </a:p>
          <a:p>
            <a:r>
              <a:rPr lang="en-US" sz="2000" b="1" smtClean="0">
                <a:solidFill>
                  <a:srgbClr val="777777"/>
                </a:solidFill>
              </a:rPr>
              <a:t>They must comply with requirements for accessibility in newly purchased vehicles, make good faith efforts to purchase or lease accessible used buses, remanufacture buses in an accessible manner, and unless an undue burden, provide paratransit where operating fixed-route bus or rail systems.</a:t>
            </a:r>
          </a:p>
          <a:p>
            <a:r>
              <a:rPr lang="en-US" sz="2000" b="1" smtClean="0">
                <a:solidFill>
                  <a:srgbClr val="777777"/>
                </a:solidFill>
              </a:rPr>
              <a:t>Complaints about public transportation should be directed to the Office of Civil Rights Federal Transit Administration in the US Department of Transportation.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p:cNvSpPr>
          <p:nvPr>
            <p:ph type="title"/>
          </p:nvPr>
        </p:nvSpPr>
        <p:spPr/>
        <p:txBody>
          <a:bodyPr/>
          <a:lstStyle/>
          <a:p>
            <a:r>
              <a:rPr lang="en-US" sz="3600" b="1" smtClean="0"/>
              <a:t>ADA Title III: Public Accommodations </a:t>
            </a:r>
            <a:br>
              <a:rPr lang="en-US" sz="3600" b="1" smtClean="0"/>
            </a:br>
            <a:r>
              <a:rPr lang="en-US" sz="3600" b="1" smtClean="0"/>
              <a:t>(and Commercial Facilities)</a:t>
            </a:r>
          </a:p>
        </p:txBody>
      </p:sp>
      <p:sp>
        <p:nvSpPr>
          <p:cNvPr id="36866" name="Rectangle 3"/>
          <p:cNvSpPr>
            <a:spLocks noGrp="1"/>
          </p:cNvSpPr>
          <p:nvPr>
            <p:ph type="body" idx="1"/>
          </p:nvPr>
        </p:nvSpPr>
        <p:spPr>
          <a:xfrm>
            <a:off x="381000" y="1600200"/>
            <a:ext cx="8229600" cy="4906963"/>
          </a:xfrm>
        </p:spPr>
        <p:txBody>
          <a:bodyPr/>
          <a:lstStyle/>
          <a:p>
            <a:r>
              <a:rPr lang="en-US" sz="2000" b="1" smtClean="0">
                <a:solidFill>
                  <a:srgbClr val="777777"/>
                </a:solidFill>
              </a:rPr>
              <a:t>Covers businesses and nonprofit service providers that are public accommodations, privately operated entities offering certain types of courses and examinations, privately operated transportation, and commercial facilities.</a:t>
            </a:r>
          </a:p>
          <a:p>
            <a:r>
              <a:rPr lang="en-US" sz="2000" b="1" smtClean="0">
                <a:solidFill>
                  <a:srgbClr val="777777"/>
                </a:solidFill>
              </a:rPr>
              <a:t>Public accommodations are private entities who own, lease, lease to, or operate facilities such as restaurants, retail stores, hotels, movie theaters, private schools, convention centers, doctors’ offices, homeless shelters, transportation depots, zoos, funeral homes, day care centers, and recreation facilities including sports stadiums and fitness clubs.</a:t>
            </a:r>
          </a:p>
          <a:p>
            <a:r>
              <a:rPr lang="en-US" sz="2000" b="1" smtClean="0">
                <a:solidFill>
                  <a:srgbClr val="777777"/>
                </a:solidFill>
              </a:rPr>
              <a:t>Complaints of title III violations may be filed with the Department of Justice. In certain situations, cases may be referred to a mediation program sponsored by the Department. The Department is authorized to bring a lawsuit where there is a pattern or practice of discrimination in violation of title III, or where an act of discrimination raises an issue of general public importance.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p:nvPr>
        </p:nvSpPr>
        <p:spPr/>
        <p:txBody>
          <a:bodyPr/>
          <a:lstStyle/>
          <a:p>
            <a:r>
              <a:rPr lang="en-US" sz="3600" b="1" smtClean="0"/>
              <a:t>ADA Title IV: </a:t>
            </a:r>
            <a:br>
              <a:rPr lang="en-US" sz="3600" b="1" smtClean="0"/>
            </a:br>
            <a:r>
              <a:rPr lang="en-US" sz="3600" b="1" smtClean="0"/>
              <a:t>Telecommunications Relay Services</a:t>
            </a:r>
          </a:p>
        </p:txBody>
      </p:sp>
      <p:sp>
        <p:nvSpPr>
          <p:cNvPr id="37890" name="Rectangle 3"/>
          <p:cNvSpPr>
            <a:spLocks noGrp="1"/>
          </p:cNvSpPr>
          <p:nvPr>
            <p:ph type="body" idx="1"/>
          </p:nvPr>
        </p:nvSpPr>
        <p:spPr/>
        <p:txBody>
          <a:bodyPr/>
          <a:lstStyle/>
          <a:p>
            <a:r>
              <a:rPr lang="en-US" sz="2000" b="1" smtClean="0">
                <a:solidFill>
                  <a:srgbClr val="777777"/>
                </a:solidFill>
              </a:rPr>
              <a:t>Addresses telephone and television access for people with hearing and speech disabilities.</a:t>
            </a:r>
          </a:p>
          <a:p>
            <a:r>
              <a:rPr lang="en-US" sz="2000" b="1" smtClean="0">
                <a:solidFill>
                  <a:srgbClr val="777777"/>
                </a:solidFill>
              </a:rPr>
              <a:t>Requires common carriers (telephone companies) to establish interstate and intrastate telecommunications relay services (TRS) 24 hours a day, 7 days a week.</a:t>
            </a:r>
          </a:p>
          <a:p>
            <a:r>
              <a:rPr lang="en-US" sz="2000" b="1" smtClean="0">
                <a:solidFill>
                  <a:srgbClr val="777777"/>
                </a:solidFill>
              </a:rPr>
              <a:t>TRS enables callers with hearing and speech disabilities who use telecommunications devices for the deaf (TDDs) which are also known as teletypewriters (TTY’s), and callers who use voice telephones to communicate with each other through a third party communications assistant.</a:t>
            </a:r>
          </a:p>
          <a:p>
            <a:r>
              <a:rPr lang="en-US" sz="2000" b="1" smtClean="0">
                <a:solidFill>
                  <a:srgbClr val="777777"/>
                </a:solidFill>
              </a:rPr>
              <a:t>Also requires closed captioning of Federally funded public service announcements.</a:t>
            </a:r>
          </a:p>
          <a:p>
            <a:r>
              <a:rPr lang="en-US" sz="2000" b="1" smtClean="0">
                <a:solidFill>
                  <a:srgbClr val="777777"/>
                </a:solidFill>
              </a:rPr>
              <a:t>More information: Federal Communications Commission</a:t>
            </a:r>
          </a:p>
          <a:p>
            <a:endParaRPr lang="en-US" sz="2000" b="1" smtClean="0">
              <a:solidFill>
                <a:srgbClr val="777777"/>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295400"/>
          </a:xfrm>
        </p:spPr>
        <p:txBody>
          <a:bodyPr rtlCol="0">
            <a:normAutofit fontScale="90000"/>
          </a:bodyPr>
          <a:lstStyle/>
          <a:p>
            <a:pPr eaLnBrk="1" fontAlgn="auto" hangingPunct="1">
              <a:spcAft>
                <a:spcPts val="0"/>
              </a:spcAft>
              <a:defRPr/>
            </a:pPr>
            <a:r>
              <a:rPr lang="en-US" b="1" dirty="0" smtClean="0"/>
              <a:t>Laws About Disability</a:t>
            </a:r>
            <a:br>
              <a:rPr lang="en-US" b="1" dirty="0" smtClean="0"/>
            </a:br>
            <a:r>
              <a:rPr lang="en-US" b="1" dirty="0" smtClean="0"/>
              <a:t>Are </a:t>
            </a:r>
            <a:r>
              <a:rPr lang="en-US" b="1" i="1" dirty="0" smtClean="0"/>
              <a:t>Not</a:t>
            </a:r>
            <a:r>
              <a:rPr lang="en-US" b="1" dirty="0" smtClean="0"/>
              <a:t> New</a:t>
            </a:r>
            <a:endParaRPr lang="en-US" b="1" dirty="0"/>
          </a:p>
        </p:txBody>
      </p:sp>
      <p:sp>
        <p:nvSpPr>
          <p:cNvPr id="3" name="Subtitle 2"/>
          <p:cNvSpPr>
            <a:spLocks noGrp="1"/>
          </p:cNvSpPr>
          <p:nvPr>
            <p:ph type="subTitle" idx="1"/>
          </p:nvPr>
        </p:nvSpPr>
        <p:spPr>
          <a:xfrm>
            <a:off x="762000" y="2209800"/>
            <a:ext cx="7772400" cy="3810000"/>
          </a:xfrm>
        </p:spPr>
        <p:txBody>
          <a:bodyPr rtlCol="0">
            <a:noAutofit/>
          </a:bodyPr>
          <a:lstStyle/>
          <a:p>
            <a:pPr algn="l" eaLnBrk="1" fontAlgn="auto" hangingPunct="1">
              <a:spcAft>
                <a:spcPts val="0"/>
              </a:spcAft>
              <a:buFont typeface="Arial" pitchFamily="34" charset="0"/>
              <a:buNone/>
              <a:defRPr/>
            </a:pPr>
            <a:r>
              <a:rPr lang="en-US" sz="2600" b="1" dirty="0" smtClean="0"/>
              <a:t>In 1968 we recognized that children with disabilities deserved a free and appropriate public education (FAPE) and Congress passed the Individuals with Disabilities Education Act (IDEA)</a:t>
            </a:r>
          </a:p>
          <a:p>
            <a:pPr algn="l" eaLnBrk="1" fontAlgn="auto" hangingPunct="1">
              <a:spcAft>
                <a:spcPts val="0"/>
              </a:spcAft>
              <a:buFont typeface="Arial" pitchFamily="34" charset="0"/>
              <a:buNone/>
              <a:defRPr/>
            </a:pPr>
            <a:endParaRPr lang="en-US" sz="2600" b="1" dirty="0" smtClean="0"/>
          </a:p>
          <a:p>
            <a:pPr algn="l" eaLnBrk="1" fontAlgn="auto" hangingPunct="1">
              <a:spcAft>
                <a:spcPts val="0"/>
              </a:spcAft>
              <a:buFont typeface="Arial" charset="0"/>
              <a:buChar char="•"/>
              <a:defRPr/>
            </a:pPr>
            <a:r>
              <a:rPr lang="en-US" sz="2600" b="1" dirty="0" smtClean="0"/>
              <a:t>  Revolutionized education</a:t>
            </a:r>
          </a:p>
          <a:p>
            <a:pPr algn="l" eaLnBrk="1" fontAlgn="auto" hangingPunct="1">
              <a:spcAft>
                <a:spcPts val="0"/>
              </a:spcAft>
              <a:buFont typeface="Arial" charset="0"/>
              <a:buChar char="•"/>
              <a:defRPr/>
            </a:pPr>
            <a:r>
              <a:rPr lang="en-US" sz="2600" b="1" dirty="0" smtClean="0"/>
              <a:t>  Has become the way we do business in schools</a:t>
            </a:r>
          </a:p>
          <a:p>
            <a:pPr algn="l" eaLnBrk="1" fontAlgn="auto" hangingPunct="1">
              <a:spcAft>
                <a:spcPts val="0"/>
              </a:spcAft>
              <a:buFont typeface="Arial" charset="0"/>
              <a:buChar char="•"/>
              <a:defRPr/>
            </a:pPr>
            <a:r>
              <a:rPr lang="en-US" sz="2600" b="1" dirty="0"/>
              <a:t> </a:t>
            </a:r>
            <a:r>
              <a:rPr lang="en-US" sz="2600" b="1" dirty="0" smtClean="0"/>
              <a:t> Serves 5,800,000 students annually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p:cNvSpPr>
          <p:nvPr>
            <p:ph type="title"/>
          </p:nvPr>
        </p:nvSpPr>
        <p:spPr/>
        <p:txBody>
          <a:bodyPr/>
          <a:lstStyle/>
          <a:p>
            <a:r>
              <a:rPr lang="en-US" sz="3600" b="1" smtClean="0"/>
              <a:t>ADA Title V: </a:t>
            </a:r>
            <a:br>
              <a:rPr lang="en-US" sz="3600" b="1" smtClean="0"/>
            </a:br>
            <a:r>
              <a:rPr lang="en-US" sz="3600" b="1" smtClean="0"/>
              <a:t>Miscellaneous Provisions</a:t>
            </a:r>
          </a:p>
        </p:txBody>
      </p:sp>
      <p:sp>
        <p:nvSpPr>
          <p:cNvPr id="38914" name="Rectangle 3"/>
          <p:cNvSpPr>
            <a:spLocks noGrp="1"/>
          </p:cNvSpPr>
          <p:nvPr>
            <p:ph type="body" idx="1"/>
          </p:nvPr>
        </p:nvSpPr>
        <p:spPr/>
        <p:txBody>
          <a:bodyPr/>
          <a:lstStyle/>
          <a:p>
            <a:r>
              <a:rPr lang="en-US" sz="2400" b="1" smtClean="0">
                <a:solidFill>
                  <a:srgbClr val="777777"/>
                </a:solidFill>
              </a:rPr>
              <a:t>Title V includes information regarding the ADA’s relationship with other federal and state laws, including the Rehabilitation Act of 1973, requirements relating to the provision of insurance, construction and design regulations by the U.S. Access Board, prohibition of state immunity, inclusion of Congress as a covered entity under the law, promotion of alternative means of dispute resolution, and establishment of technical assistance resources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295400"/>
          </a:xfrm>
        </p:spPr>
        <p:txBody>
          <a:bodyPr rtlCol="0">
            <a:normAutofit fontScale="90000"/>
          </a:bodyPr>
          <a:lstStyle/>
          <a:p>
            <a:pPr eaLnBrk="1" fontAlgn="auto" hangingPunct="1">
              <a:spcAft>
                <a:spcPts val="0"/>
              </a:spcAft>
              <a:defRPr/>
            </a:pPr>
            <a:r>
              <a:rPr lang="en-US" b="1" dirty="0" smtClean="0"/>
              <a:t>New </a:t>
            </a:r>
            <a:r>
              <a:rPr lang="en-US" b="1" dirty="0" err="1" smtClean="0"/>
              <a:t>Regs</a:t>
            </a:r>
            <a:r>
              <a:rPr lang="en-US" b="1" dirty="0" smtClean="0"/>
              <a:t>, New Policies, &amp; Finally, Recreation Design Standards</a:t>
            </a:r>
            <a:endParaRPr lang="en-US" b="1" dirty="0"/>
          </a:p>
        </p:txBody>
      </p:sp>
      <p:sp>
        <p:nvSpPr>
          <p:cNvPr id="39938" name="Subtitle 2"/>
          <p:cNvSpPr>
            <a:spLocks noGrp="1"/>
          </p:cNvSpPr>
          <p:nvPr>
            <p:ph type="subTitle" idx="1"/>
          </p:nvPr>
        </p:nvSpPr>
        <p:spPr>
          <a:xfrm>
            <a:off x="533400" y="2209800"/>
            <a:ext cx="8077200" cy="3962400"/>
          </a:xfrm>
        </p:spPr>
        <p:txBody>
          <a:bodyPr/>
          <a:lstStyle/>
          <a:p>
            <a:pPr algn="l" eaLnBrk="1" hangingPunct="1"/>
            <a:r>
              <a:rPr lang="en-US" sz="3000" b="1" smtClean="0">
                <a:solidFill>
                  <a:srgbClr val="898989"/>
                </a:solidFill>
              </a:rPr>
              <a:t>US DOJ issued amended regulations in 2010</a:t>
            </a:r>
          </a:p>
          <a:p>
            <a:pPr algn="l" eaLnBrk="1" hangingPunct="1"/>
            <a:endParaRPr lang="en-US" sz="3000" b="1" smtClean="0">
              <a:solidFill>
                <a:srgbClr val="898989"/>
              </a:solidFill>
            </a:endParaRPr>
          </a:p>
          <a:p>
            <a:pPr algn="l" eaLnBrk="1" hangingPunct="1"/>
            <a:r>
              <a:rPr lang="en-US" sz="3000" b="1" smtClean="0">
                <a:solidFill>
                  <a:srgbClr val="898989"/>
                </a:solidFill>
              </a:rPr>
              <a:t>Became effective for governments, businesses, and nonprofits on March 15, 2011 for policies</a:t>
            </a:r>
          </a:p>
          <a:p>
            <a:pPr algn="l" eaLnBrk="1" hangingPunct="1"/>
            <a:endParaRPr lang="en-US" sz="3000" b="1" smtClean="0">
              <a:solidFill>
                <a:srgbClr val="898989"/>
              </a:solidFill>
            </a:endParaRPr>
          </a:p>
          <a:p>
            <a:pPr algn="l" eaLnBrk="1" hangingPunct="1"/>
            <a:r>
              <a:rPr lang="en-US" sz="3000" b="1" smtClean="0">
                <a:solidFill>
                  <a:srgbClr val="898989"/>
                </a:solidFill>
              </a:rPr>
              <a:t>Include recreation design standards effective for new sites on March 15, 2012</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p:cNvSpPr>
          <p:nvPr>
            <p:ph type="title"/>
          </p:nvPr>
        </p:nvSpPr>
        <p:spPr/>
        <p:txBody>
          <a:bodyPr/>
          <a:lstStyle/>
          <a:p>
            <a:r>
              <a:rPr lang="en-US" sz="4000" b="1" smtClean="0"/>
              <a:t>Summary of Changes</a:t>
            </a:r>
          </a:p>
        </p:txBody>
      </p:sp>
      <p:sp>
        <p:nvSpPr>
          <p:cNvPr id="41986" name="Rectangle 3"/>
          <p:cNvSpPr>
            <a:spLocks noGrp="1"/>
          </p:cNvSpPr>
          <p:nvPr>
            <p:ph type="body" idx="1"/>
          </p:nvPr>
        </p:nvSpPr>
        <p:spPr>
          <a:xfrm>
            <a:off x="457200" y="1371600"/>
            <a:ext cx="8229600" cy="5257800"/>
          </a:xfrm>
        </p:spPr>
        <p:txBody>
          <a:bodyPr/>
          <a:lstStyle/>
          <a:p>
            <a:r>
              <a:rPr lang="en-US" sz="2000" b="1" smtClean="0">
                <a:solidFill>
                  <a:srgbClr val="777777"/>
                </a:solidFill>
              </a:rPr>
              <a:t>Adoption of the 2010 ADA Standards for Accessibility Design- </a:t>
            </a:r>
            <a:r>
              <a:rPr lang="en-US" sz="2000" i="1" smtClean="0">
                <a:solidFill>
                  <a:srgbClr val="777777"/>
                </a:solidFill>
              </a:rPr>
              <a:t>The Department has adopted revised ADA design standards that include the relevant chapters of the Access Board’s 2004 ADA/ABA Accessibility Guidelines as modified by specific provisions of this rule. </a:t>
            </a:r>
          </a:p>
          <a:p>
            <a:endParaRPr lang="en-US" sz="2000" i="1" smtClean="0">
              <a:solidFill>
                <a:srgbClr val="777777"/>
              </a:solidFill>
            </a:endParaRPr>
          </a:p>
          <a:p>
            <a:r>
              <a:rPr lang="en-US" sz="2000" b="1" smtClean="0">
                <a:solidFill>
                  <a:srgbClr val="777777"/>
                </a:solidFill>
              </a:rPr>
              <a:t>Effective Date – </a:t>
            </a:r>
            <a:r>
              <a:rPr lang="en-US" sz="2000" i="1" smtClean="0">
                <a:solidFill>
                  <a:srgbClr val="777777"/>
                </a:solidFill>
              </a:rPr>
              <a:t>The rule became effective on March 15, 2011. On March 15, 2012, compliance with the 2010 Standards will be required for new construction and alterations. </a:t>
            </a:r>
          </a:p>
          <a:p>
            <a:endParaRPr lang="en-US" sz="2000" i="1" smtClean="0">
              <a:solidFill>
                <a:srgbClr val="777777"/>
              </a:solidFill>
            </a:endParaRPr>
          </a:p>
          <a:p>
            <a:r>
              <a:rPr lang="en-US" sz="2000" b="1" smtClean="0">
                <a:solidFill>
                  <a:srgbClr val="777777"/>
                </a:solidFill>
              </a:rPr>
              <a:t>Ticketing – </a:t>
            </a:r>
            <a:r>
              <a:rPr lang="en-US" sz="2000" i="1" smtClean="0">
                <a:solidFill>
                  <a:srgbClr val="777777"/>
                </a:solidFill>
              </a:rPr>
              <a:t>The rule provides guidance on the sale of tickets for accessible seating, the sale of season tickets, the hold and release of accessible seating to persons other that those who need accessible seating, ticket pricing, prevention of the fraudulent purchase of accessible seating, and the ability to purchase multiple tickets when buying accessible seating.</a:t>
            </a:r>
            <a:endParaRPr lang="en-US" sz="2000" smtClean="0">
              <a:solidFill>
                <a:srgbClr val="777777"/>
              </a:solidFill>
            </a:endParaRPr>
          </a:p>
          <a:p>
            <a:endParaRPr lang="en-US" sz="2000" i="1" smtClean="0">
              <a:solidFill>
                <a:srgbClr val="777777"/>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p:cNvSpPr>
          <p:nvPr>
            <p:ph type="title"/>
          </p:nvPr>
        </p:nvSpPr>
        <p:spPr/>
        <p:txBody>
          <a:bodyPr/>
          <a:lstStyle/>
          <a:p>
            <a:r>
              <a:rPr lang="en-US" sz="4000" b="1" smtClean="0"/>
              <a:t>More Changes</a:t>
            </a:r>
          </a:p>
        </p:txBody>
      </p:sp>
      <p:sp>
        <p:nvSpPr>
          <p:cNvPr id="43010" name="Rectangle 3"/>
          <p:cNvSpPr>
            <a:spLocks noGrp="1"/>
          </p:cNvSpPr>
          <p:nvPr>
            <p:ph type="body" idx="1"/>
          </p:nvPr>
        </p:nvSpPr>
        <p:spPr/>
        <p:txBody>
          <a:bodyPr/>
          <a:lstStyle/>
          <a:p>
            <a:pPr>
              <a:lnSpc>
                <a:spcPct val="80000"/>
              </a:lnSpc>
            </a:pPr>
            <a:r>
              <a:rPr lang="en-US" sz="2000" b="1" smtClean="0">
                <a:solidFill>
                  <a:srgbClr val="777777"/>
                </a:solidFill>
              </a:rPr>
              <a:t>Service Animals- </a:t>
            </a:r>
            <a:r>
              <a:rPr lang="en-US" sz="2000" i="1" smtClean="0">
                <a:solidFill>
                  <a:srgbClr val="777777"/>
                </a:solidFill>
              </a:rPr>
              <a:t>The rule defines “service animal” as a dog that has been individually trained to do work or perform tasks for the benefit of an individual with a disability. Other animals, whether wild or domestic, do not qualify as service animals. Dogs that are not trained to perform tasks that mitigate the effect of a disability, including dogs that are used purely for emotional support, are not service animals. The rule permits the use of trained miniature horses as an alternative to dogs, subject to certain limitations. </a:t>
            </a:r>
          </a:p>
          <a:p>
            <a:pPr>
              <a:lnSpc>
                <a:spcPct val="80000"/>
              </a:lnSpc>
            </a:pPr>
            <a:endParaRPr lang="en-US" sz="2000" i="1" smtClean="0">
              <a:solidFill>
                <a:srgbClr val="777777"/>
              </a:solidFill>
            </a:endParaRPr>
          </a:p>
          <a:p>
            <a:pPr>
              <a:lnSpc>
                <a:spcPct val="80000"/>
              </a:lnSpc>
            </a:pPr>
            <a:r>
              <a:rPr lang="en-US" sz="2000" b="1" smtClean="0">
                <a:solidFill>
                  <a:srgbClr val="777777"/>
                </a:solidFill>
              </a:rPr>
              <a:t>Wheelchairs and Other Power-Driven Mobility Devices – </a:t>
            </a:r>
            <a:r>
              <a:rPr lang="en-US" sz="2000" i="1" smtClean="0">
                <a:solidFill>
                  <a:srgbClr val="777777"/>
                </a:solidFill>
              </a:rPr>
              <a:t>The rule adopts a two tiered approach to mobility devices, drawing distinctions between wheelchairs and “other power –driven mobility devices.” Wheelchairs must be permitted in all areas open to pedestrian use. “other power –driven mobility devices” must be permitted to be used unless the covered entity can demonstrate that the class of devices cannot be operated in accordance with legitimate safety requirements.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4"/>
          <p:cNvSpPr>
            <a:spLocks noGrp="1"/>
          </p:cNvSpPr>
          <p:nvPr>
            <p:ph type="ctrTitle"/>
          </p:nvPr>
        </p:nvSpPr>
        <p:spPr/>
        <p:txBody>
          <a:bodyPr/>
          <a:lstStyle/>
          <a:p>
            <a:r>
              <a:rPr lang="en-US" b="1" smtClean="0"/>
              <a:t>Outcome?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ctrTitle"/>
          </p:nvPr>
        </p:nvSpPr>
        <p:spPr>
          <a:xfrm>
            <a:off x="685800" y="533400"/>
            <a:ext cx="7772400" cy="1143000"/>
          </a:xfrm>
        </p:spPr>
        <p:txBody>
          <a:bodyPr/>
          <a:lstStyle/>
          <a:p>
            <a:pPr eaLnBrk="1" hangingPunct="1"/>
            <a:r>
              <a:rPr lang="en-US" sz="4000" b="1" smtClean="0"/>
              <a:t>First, Changes to the</a:t>
            </a:r>
            <a:br>
              <a:rPr lang="en-US" sz="4000" b="1" smtClean="0"/>
            </a:br>
            <a:r>
              <a:rPr lang="en-US" sz="4000" b="1" smtClean="0"/>
              <a:t>Way We Do Business</a:t>
            </a:r>
          </a:p>
        </p:txBody>
      </p:sp>
      <p:sp>
        <p:nvSpPr>
          <p:cNvPr id="3" name="Subtitle 2"/>
          <p:cNvSpPr>
            <a:spLocks noGrp="1"/>
          </p:cNvSpPr>
          <p:nvPr>
            <p:ph type="subTitle" idx="1"/>
          </p:nvPr>
        </p:nvSpPr>
        <p:spPr>
          <a:xfrm>
            <a:off x="685800" y="2057400"/>
            <a:ext cx="7696200" cy="4419600"/>
          </a:xfrm>
        </p:spPr>
        <p:txBody>
          <a:bodyPr rtlCol="0">
            <a:normAutofit fontScale="92500" lnSpcReduction="10000"/>
          </a:bodyPr>
          <a:lstStyle/>
          <a:p>
            <a:pPr algn="l" eaLnBrk="1" fontAlgn="auto" hangingPunct="1">
              <a:spcAft>
                <a:spcPts val="0"/>
              </a:spcAft>
              <a:buFont typeface="Arial" pitchFamily="34" charset="0"/>
              <a:buNone/>
              <a:defRPr/>
            </a:pPr>
            <a:r>
              <a:rPr lang="en-US" b="1" dirty="0" smtClean="0"/>
              <a:t>Hire candidates with disabilities and change the workplace</a:t>
            </a:r>
          </a:p>
          <a:p>
            <a:pPr algn="l" eaLnBrk="1" fontAlgn="auto" hangingPunct="1">
              <a:spcAft>
                <a:spcPts val="0"/>
              </a:spcAft>
              <a:buFont typeface="Arial" pitchFamily="34" charset="0"/>
              <a:buNone/>
              <a:defRPr/>
            </a:pPr>
            <a:endParaRPr lang="en-US" b="1" dirty="0" smtClean="0"/>
          </a:p>
          <a:p>
            <a:pPr algn="l" eaLnBrk="1" fontAlgn="auto" hangingPunct="1">
              <a:spcAft>
                <a:spcPts val="0"/>
              </a:spcAft>
              <a:buFont typeface="Arial" pitchFamily="34" charset="0"/>
              <a:buNone/>
              <a:defRPr/>
            </a:pPr>
            <a:r>
              <a:rPr lang="en-US" b="1" dirty="0" smtClean="0"/>
              <a:t>Budget for access retrofits and recreation inclusion support</a:t>
            </a:r>
          </a:p>
          <a:p>
            <a:pPr algn="l" eaLnBrk="1" fontAlgn="auto" hangingPunct="1">
              <a:spcAft>
                <a:spcPts val="0"/>
              </a:spcAft>
              <a:buFont typeface="Arial" pitchFamily="34" charset="0"/>
              <a:buNone/>
              <a:defRPr/>
            </a:pPr>
            <a:endParaRPr lang="en-US" b="1" dirty="0" smtClean="0"/>
          </a:p>
          <a:p>
            <a:pPr algn="l" eaLnBrk="1" fontAlgn="auto" hangingPunct="1">
              <a:spcAft>
                <a:spcPts val="0"/>
              </a:spcAft>
              <a:buFont typeface="Arial" pitchFamily="34" charset="0"/>
              <a:buNone/>
              <a:defRPr/>
            </a:pPr>
            <a:r>
              <a:rPr lang="en-US" b="1" dirty="0" smtClean="0"/>
              <a:t>People with and without disabilities, together</a:t>
            </a:r>
          </a:p>
          <a:p>
            <a:pPr algn="l" eaLnBrk="1" fontAlgn="auto" hangingPunct="1">
              <a:spcAft>
                <a:spcPts val="0"/>
              </a:spcAft>
              <a:buFont typeface="Arial" pitchFamily="34" charset="0"/>
              <a:buNone/>
              <a:defRPr/>
            </a:pPr>
            <a:endParaRPr lang="en-US" b="1" dirty="0" smtClean="0"/>
          </a:p>
          <a:p>
            <a:pPr algn="l" eaLnBrk="1" fontAlgn="auto" hangingPunct="1">
              <a:spcAft>
                <a:spcPts val="0"/>
              </a:spcAft>
              <a:buFont typeface="Arial" pitchFamily="34" charset="0"/>
              <a:buNone/>
              <a:defRPr/>
            </a:pPr>
            <a:r>
              <a:rPr lang="en-US" b="1" dirty="0" smtClean="0"/>
              <a:t>Design &amp; build facilities &amp; sites to be accessible</a:t>
            </a:r>
          </a:p>
          <a:p>
            <a:pPr algn="l" eaLnBrk="1" fontAlgn="auto" hangingPunct="1">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ctrTitle"/>
          </p:nvPr>
        </p:nvSpPr>
        <p:spPr>
          <a:xfrm>
            <a:off x="685800" y="838200"/>
            <a:ext cx="7772400" cy="1066800"/>
          </a:xfrm>
        </p:spPr>
        <p:txBody>
          <a:bodyPr/>
          <a:lstStyle/>
          <a:p>
            <a:pPr eaLnBrk="1" hangingPunct="1"/>
            <a:r>
              <a:rPr lang="en-US" sz="4000" b="1" smtClean="0"/>
              <a:t>Second, Inclusion becomes the </a:t>
            </a:r>
            <a:r>
              <a:rPr lang="en-US" sz="4000" b="1" i="1" smtClean="0"/>
              <a:t>Norm</a:t>
            </a:r>
            <a:r>
              <a:rPr lang="en-US" sz="4000" b="1" smtClean="0"/>
              <a:t>, Not the Exception</a:t>
            </a:r>
          </a:p>
        </p:txBody>
      </p:sp>
      <p:sp>
        <p:nvSpPr>
          <p:cNvPr id="3" name="Subtitle 2"/>
          <p:cNvSpPr>
            <a:spLocks noGrp="1"/>
          </p:cNvSpPr>
          <p:nvPr>
            <p:ph type="subTitle" idx="1"/>
          </p:nvPr>
        </p:nvSpPr>
        <p:spPr>
          <a:xfrm>
            <a:off x="533400" y="2362200"/>
            <a:ext cx="7924800" cy="4191000"/>
          </a:xfrm>
        </p:spPr>
        <p:txBody>
          <a:bodyPr rtlCol="0">
            <a:normAutofit fontScale="92500" lnSpcReduction="10000"/>
          </a:bodyPr>
          <a:lstStyle/>
          <a:p>
            <a:pPr algn="l" eaLnBrk="1" fontAlgn="auto" hangingPunct="1">
              <a:spcAft>
                <a:spcPts val="0"/>
              </a:spcAft>
              <a:buFont typeface="Arial" pitchFamily="34" charset="0"/>
              <a:buNone/>
              <a:defRPr/>
            </a:pPr>
            <a:r>
              <a:rPr lang="en-US" b="1" dirty="0" smtClean="0"/>
              <a:t>Every program and service</a:t>
            </a:r>
          </a:p>
          <a:p>
            <a:pPr algn="l" eaLnBrk="1" fontAlgn="auto" hangingPunct="1">
              <a:spcAft>
                <a:spcPts val="0"/>
              </a:spcAft>
              <a:buFont typeface="Arial" pitchFamily="34" charset="0"/>
              <a:buNone/>
              <a:defRPr/>
            </a:pPr>
            <a:endParaRPr lang="en-US" b="1" dirty="0" smtClean="0"/>
          </a:p>
          <a:p>
            <a:pPr algn="l" eaLnBrk="1" fontAlgn="auto" hangingPunct="1">
              <a:spcAft>
                <a:spcPts val="0"/>
              </a:spcAft>
              <a:buFont typeface="Arial" pitchFamily="34" charset="0"/>
              <a:buNone/>
              <a:defRPr/>
            </a:pPr>
            <a:r>
              <a:rPr lang="en-US" b="1" dirty="0" smtClean="0"/>
              <a:t>Create inclusion process to invite and support</a:t>
            </a:r>
          </a:p>
          <a:p>
            <a:pPr algn="l" eaLnBrk="1" fontAlgn="auto" hangingPunct="1">
              <a:spcAft>
                <a:spcPts val="0"/>
              </a:spcAft>
              <a:buFont typeface="Arial" pitchFamily="34" charset="0"/>
              <a:buNone/>
              <a:defRPr/>
            </a:pPr>
            <a:endParaRPr lang="en-US" b="1" dirty="0" smtClean="0"/>
          </a:p>
          <a:p>
            <a:pPr algn="l" eaLnBrk="1" fontAlgn="auto" hangingPunct="1">
              <a:spcAft>
                <a:spcPts val="0"/>
              </a:spcAft>
              <a:buFont typeface="Arial" pitchFamily="34" charset="0"/>
              <a:buNone/>
              <a:defRPr/>
            </a:pPr>
            <a:r>
              <a:rPr lang="en-US" b="1" dirty="0" smtClean="0"/>
              <a:t>Adopt and fund elements of an inclusion model</a:t>
            </a:r>
          </a:p>
          <a:p>
            <a:pPr algn="l" eaLnBrk="1" fontAlgn="auto" hangingPunct="1">
              <a:spcAft>
                <a:spcPts val="0"/>
              </a:spcAft>
              <a:buFont typeface="Arial" pitchFamily="34" charset="0"/>
              <a:buNone/>
              <a:defRPr/>
            </a:pPr>
            <a:endParaRPr lang="en-US" b="1" dirty="0" smtClean="0"/>
          </a:p>
          <a:p>
            <a:pPr algn="l" eaLnBrk="1" fontAlgn="auto" hangingPunct="1">
              <a:spcAft>
                <a:spcPts val="0"/>
              </a:spcAft>
              <a:buFont typeface="Arial" pitchFamily="34" charset="0"/>
              <a:buNone/>
              <a:defRPr/>
            </a:pPr>
            <a:r>
              <a:rPr lang="en-US" b="1" dirty="0" smtClean="0"/>
              <a:t>Add the right staff, and train current staff so that a culture of inclusion thrives</a:t>
            </a:r>
            <a:endParaRPr lang="en-US"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ctrTitle"/>
          </p:nvPr>
        </p:nvSpPr>
        <p:spPr>
          <a:xfrm>
            <a:off x="685800" y="533400"/>
            <a:ext cx="7772400" cy="1371600"/>
          </a:xfrm>
        </p:spPr>
        <p:txBody>
          <a:bodyPr/>
          <a:lstStyle/>
          <a:p>
            <a:pPr eaLnBrk="1" hangingPunct="1"/>
            <a:r>
              <a:rPr lang="en-US" sz="4000" b="1" smtClean="0"/>
              <a:t>Third, </a:t>
            </a:r>
            <a:r>
              <a:rPr lang="en-US" sz="4000" b="1" u="sng" smtClean="0"/>
              <a:t>start</a:t>
            </a:r>
            <a:r>
              <a:rPr lang="en-US" sz="4000" b="1" smtClean="0"/>
              <a:t> </a:t>
            </a:r>
            <a:r>
              <a:rPr lang="en-US" sz="4000" b="1" i="1" smtClean="0"/>
              <a:t>evaluating existing sites</a:t>
            </a:r>
            <a:r>
              <a:rPr lang="en-US" sz="4000" b="1" smtClean="0"/>
              <a:t> and retrofit the right number for access</a:t>
            </a:r>
          </a:p>
        </p:txBody>
      </p:sp>
      <p:sp>
        <p:nvSpPr>
          <p:cNvPr id="3" name="Subtitle 2"/>
          <p:cNvSpPr>
            <a:spLocks noGrp="1"/>
          </p:cNvSpPr>
          <p:nvPr>
            <p:ph type="subTitle" idx="1"/>
          </p:nvPr>
        </p:nvSpPr>
        <p:spPr>
          <a:xfrm>
            <a:off x="533400" y="2286000"/>
            <a:ext cx="7924800" cy="4267200"/>
          </a:xfrm>
        </p:spPr>
        <p:txBody>
          <a:bodyPr rtlCol="0">
            <a:normAutofit fontScale="85000" lnSpcReduction="20000"/>
          </a:bodyPr>
          <a:lstStyle/>
          <a:p>
            <a:pPr algn="l" eaLnBrk="1" fontAlgn="auto" hangingPunct="1">
              <a:spcAft>
                <a:spcPts val="0"/>
              </a:spcAft>
              <a:buFont typeface="Arial" pitchFamily="34" charset="0"/>
              <a:buNone/>
              <a:defRPr/>
            </a:pPr>
            <a:r>
              <a:rPr lang="en-US" b="1" dirty="0" smtClean="0"/>
              <a:t>Modifies the 1991 Standards for the built environment</a:t>
            </a:r>
          </a:p>
          <a:p>
            <a:pPr algn="l" eaLnBrk="1" fontAlgn="auto" hangingPunct="1">
              <a:spcAft>
                <a:spcPts val="0"/>
              </a:spcAft>
              <a:buFont typeface="Arial" pitchFamily="34" charset="0"/>
              <a:buNone/>
              <a:defRPr/>
            </a:pPr>
            <a:endParaRPr lang="en-US" b="1" dirty="0" smtClean="0"/>
          </a:p>
          <a:p>
            <a:pPr algn="l" eaLnBrk="1" fontAlgn="auto" hangingPunct="1">
              <a:spcAft>
                <a:spcPts val="0"/>
              </a:spcAft>
              <a:buFont typeface="Arial" pitchFamily="34" charset="0"/>
              <a:buNone/>
              <a:defRPr/>
            </a:pPr>
            <a:r>
              <a:rPr lang="en-US" b="1" dirty="0" smtClean="0"/>
              <a:t>Adopted by the International Building Code (IBC)</a:t>
            </a:r>
          </a:p>
          <a:p>
            <a:pPr algn="l" eaLnBrk="1" fontAlgn="auto" hangingPunct="1">
              <a:spcAft>
                <a:spcPts val="0"/>
              </a:spcAft>
              <a:buFont typeface="Arial" pitchFamily="34" charset="0"/>
              <a:buNone/>
              <a:defRPr/>
            </a:pPr>
            <a:endParaRPr lang="en-US" b="1" dirty="0" smtClean="0"/>
          </a:p>
          <a:p>
            <a:pPr algn="l" eaLnBrk="1" fontAlgn="auto" hangingPunct="1">
              <a:spcAft>
                <a:spcPts val="0"/>
              </a:spcAft>
              <a:buFont typeface="Arial" pitchFamily="34" charset="0"/>
              <a:buNone/>
              <a:defRPr/>
            </a:pPr>
            <a:r>
              <a:rPr lang="en-US" b="1" dirty="0" smtClean="0"/>
              <a:t>Includes a regulation for playgrounds, sports fields and courts, golf, swimming, fitness facilities, boating, and fishing</a:t>
            </a:r>
          </a:p>
          <a:p>
            <a:pPr algn="l" eaLnBrk="1" fontAlgn="auto" hangingPunct="1">
              <a:spcAft>
                <a:spcPts val="0"/>
              </a:spcAft>
              <a:buFont typeface="Arial" pitchFamily="34" charset="0"/>
              <a:buNone/>
              <a:defRPr/>
            </a:pPr>
            <a:endParaRPr lang="en-US" b="1" dirty="0" smtClean="0"/>
          </a:p>
          <a:p>
            <a:pPr algn="l" eaLnBrk="1" fontAlgn="auto" hangingPunct="1">
              <a:spcAft>
                <a:spcPts val="0"/>
              </a:spcAft>
              <a:buFont typeface="Arial" pitchFamily="34" charset="0"/>
              <a:buNone/>
              <a:defRPr/>
            </a:pPr>
            <a:r>
              <a:rPr lang="en-US" b="1" dirty="0" smtClean="0"/>
              <a:t>NOTHING in this is new…all were published in 2000 and 2002</a:t>
            </a:r>
            <a:endParaRPr lang="en-US"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a:bodyPr>
          <a:lstStyle/>
          <a:p>
            <a:pPr eaLnBrk="1" fontAlgn="auto" hangingPunct="1">
              <a:spcAft>
                <a:spcPts val="0"/>
              </a:spcAft>
              <a:defRPr/>
            </a:pPr>
            <a:r>
              <a:rPr lang="en-US" b="1" i="1" dirty="0" smtClean="0"/>
              <a:t>DISCOVER</a:t>
            </a:r>
            <a:r>
              <a:rPr lang="en-US" b="1" dirty="0" smtClean="0"/>
              <a:t> THE BENEFITS OF RECREATION INCLUSION</a:t>
            </a:r>
            <a:endParaRPr lang="en-US"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p:cNvSpPr>
          <p:nvPr>
            <p:ph type="title"/>
          </p:nvPr>
        </p:nvSpPr>
        <p:spPr/>
        <p:txBody>
          <a:bodyPr/>
          <a:lstStyle/>
          <a:p>
            <a:pPr algn="r"/>
            <a:r>
              <a:rPr lang="en-US" sz="8200" b="1" smtClean="0">
                <a:solidFill>
                  <a:srgbClr val="FF9900"/>
                </a:solidFill>
              </a:rPr>
              <a:t>ONE</a:t>
            </a:r>
          </a:p>
        </p:txBody>
      </p:sp>
      <p:sp>
        <p:nvSpPr>
          <p:cNvPr id="53250" name="Rectangle 3"/>
          <p:cNvSpPr>
            <a:spLocks noGrp="1"/>
          </p:cNvSpPr>
          <p:nvPr>
            <p:ph type="body" idx="1"/>
          </p:nvPr>
        </p:nvSpPr>
        <p:spPr/>
        <p:txBody>
          <a:bodyPr/>
          <a:lstStyle/>
          <a:p>
            <a:pPr algn="ctr">
              <a:buFont typeface="Arial" charset="0"/>
              <a:buNone/>
            </a:pPr>
            <a:endParaRPr lang="en-US" sz="2600" smtClean="0"/>
          </a:p>
          <a:p>
            <a:pPr algn="ctr">
              <a:buFont typeface="Arial" charset="0"/>
              <a:buNone/>
            </a:pPr>
            <a:r>
              <a:rPr lang="en-US" sz="3800" smtClean="0"/>
              <a:t>Inclusion provides</a:t>
            </a:r>
          </a:p>
          <a:p>
            <a:pPr algn="ctr">
              <a:buFont typeface="Arial" charset="0"/>
              <a:buNone/>
            </a:pPr>
            <a:r>
              <a:rPr lang="en-US" sz="3800" b="1" u="sng" smtClean="0"/>
              <a:t>OPPORTUNITIES</a:t>
            </a:r>
          </a:p>
          <a:p>
            <a:pPr algn="ctr">
              <a:buFont typeface="Arial" charset="0"/>
              <a:buNone/>
            </a:pPr>
            <a:r>
              <a:rPr lang="en-US" sz="3800" smtClean="0"/>
              <a:t>For people with and without </a:t>
            </a:r>
          </a:p>
          <a:p>
            <a:pPr algn="ctr">
              <a:buFont typeface="Arial" charset="0"/>
              <a:buNone/>
            </a:pPr>
            <a:r>
              <a:rPr lang="en-US" sz="3800" smtClean="0"/>
              <a:t>disabilities to experience </a:t>
            </a:r>
          </a:p>
          <a:p>
            <a:pPr algn="ctr">
              <a:buFont typeface="Arial" charset="0"/>
              <a:buNone/>
            </a:pPr>
            <a:r>
              <a:rPr lang="en-US" sz="3800" smtClean="0"/>
              <a:t>recreation together.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p:txBody>
          <a:bodyPr/>
          <a:lstStyle/>
          <a:p>
            <a:r>
              <a:rPr lang="en-US" sz="4000" b="1" smtClean="0"/>
              <a:t>Individuals With Disabilities Education Act (IDEA)</a:t>
            </a:r>
          </a:p>
        </p:txBody>
      </p:sp>
      <p:sp>
        <p:nvSpPr>
          <p:cNvPr id="19458" name="Rectangle 3"/>
          <p:cNvSpPr>
            <a:spLocks noGrp="1"/>
          </p:cNvSpPr>
          <p:nvPr>
            <p:ph type="body" idx="1"/>
          </p:nvPr>
        </p:nvSpPr>
        <p:spPr>
          <a:xfrm>
            <a:off x="457200" y="1600200"/>
            <a:ext cx="8229600" cy="5029200"/>
          </a:xfrm>
        </p:spPr>
        <p:txBody>
          <a:bodyPr/>
          <a:lstStyle/>
          <a:p>
            <a:r>
              <a:rPr lang="en-US" sz="2400" b="1" smtClean="0">
                <a:solidFill>
                  <a:srgbClr val="777777"/>
                </a:solidFill>
              </a:rPr>
              <a:t>An education act to provide federal financial assistance to State and local education agencies to guarantee special education and related services to eligible children with disabilities.</a:t>
            </a:r>
          </a:p>
          <a:p>
            <a:r>
              <a:rPr lang="en-US" sz="2400" b="1" smtClean="0">
                <a:solidFill>
                  <a:srgbClr val="777777"/>
                </a:solidFill>
              </a:rPr>
              <a:t>IDEA provides federal funds under parts B and H to assist State and local education agencies in meeting IDEA requirements.</a:t>
            </a:r>
          </a:p>
          <a:p>
            <a:r>
              <a:rPr lang="en-US" sz="2400" b="1" smtClean="0">
                <a:solidFill>
                  <a:srgbClr val="777777"/>
                </a:solidFill>
              </a:rPr>
              <a:t>IDEA requires written notice to parents regarding identification, evaluation, and/or placement and prior to changes. Reevaluation must be conducted every 3 years.</a:t>
            </a:r>
          </a:p>
          <a:p>
            <a:r>
              <a:rPr lang="en-US" sz="2400" b="1" smtClean="0">
                <a:solidFill>
                  <a:srgbClr val="777777"/>
                </a:solidFill>
              </a:rPr>
              <a:t>IDEA delineates specific requirements for local agencies to provide impartial hearings.</a:t>
            </a:r>
          </a:p>
          <a:p>
            <a:endParaRPr lang="en-US" sz="2400" b="1" smtClean="0">
              <a:solidFill>
                <a:srgbClr val="777777"/>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p:cNvSpPr>
          <p:nvPr>
            <p:ph type="title"/>
          </p:nvPr>
        </p:nvSpPr>
        <p:spPr/>
        <p:txBody>
          <a:bodyPr/>
          <a:lstStyle/>
          <a:p>
            <a:pPr algn="r"/>
            <a:r>
              <a:rPr lang="en-US" sz="8200" b="1" smtClean="0">
                <a:solidFill>
                  <a:srgbClr val="FF9900"/>
                </a:solidFill>
              </a:rPr>
              <a:t>TWO</a:t>
            </a:r>
          </a:p>
        </p:txBody>
      </p:sp>
      <p:sp>
        <p:nvSpPr>
          <p:cNvPr id="54274" name="Rectangle 3"/>
          <p:cNvSpPr>
            <a:spLocks noGrp="1"/>
          </p:cNvSpPr>
          <p:nvPr>
            <p:ph type="body" idx="1"/>
          </p:nvPr>
        </p:nvSpPr>
        <p:spPr/>
        <p:txBody>
          <a:bodyPr/>
          <a:lstStyle/>
          <a:p>
            <a:pPr algn="ctr">
              <a:lnSpc>
                <a:spcPct val="80000"/>
              </a:lnSpc>
              <a:buFont typeface="Arial" charset="0"/>
              <a:buNone/>
            </a:pPr>
            <a:endParaRPr lang="en-US" sz="2100" smtClean="0"/>
          </a:p>
          <a:p>
            <a:pPr algn="ctr">
              <a:lnSpc>
                <a:spcPct val="80000"/>
              </a:lnSpc>
              <a:buFont typeface="Arial" charset="0"/>
              <a:buNone/>
            </a:pPr>
            <a:r>
              <a:rPr lang="en-US" sz="3400" smtClean="0"/>
              <a:t>Inclusion provides </a:t>
            </a:r>
            <a:r>
              <a:rPr lang="en-US" sz="3400" b="1" u="sng" smtClean="0"/>
              <a:t>SUPPORT</a:t>
            </a:r>
          </a:p>
          <a:p>
            <a:pPr algn="ctr">
              <a:lnSpc>
                <a:spcPct val="80000"/>
              </a:lnSpc>
              <a:buFont typeface="Arial" charset="0"/>
              <a:buNone/>
            </a:pPr>
            <a:r>
              <a:rPr lang="en-US" sz="3400" smtClean="0"/>
              <a:t>In the form of extra staff, sign language interpreters, adapting rules and policies, behavior management support, disability awareness training, and other services necessary to include people with disabilities in recreation.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p:cNvSpPr>
          <p:nvPr>
            <p:ph type="title"/>
          </p:nvPr>
        </p:nvSpPr>
        <p:spPr/>
        <p:txBody>
          <a:bodyPr/>
          <a:lstStyle/>
          <a:p>
            <a:pPr algn="r"/>
            <a:r>
              <a:rPr lang="en-US" sz="8200" b="1" smtClean="0">
                <a:solidFill>
                  <a:srgbClr val="FF9900"/>
                </a:solidFill>
              </a:rPr>
              <a:t>THREE</a:t>
            </a:r>
          </a:p>
        </p:txBody>
      </p:sp>
      <p:sp>
        <p:nvSpPr>
          <p:cNvPr id="55298" name="Rectangle 3"/>
          <p:cNvSpPr>
            <a:spLocks noGrp="1"/>
          </p:cNvSpPr>
          <p:nvPr>
            <p:ph type="body" idx="1"/>
          </p:nvPr>
        </p:nvSpPr>
        <p:spPr/>
        <p:txBody>
          <a:bodyPr/>
          <a:lstStyle/>
          <a:p>
            <a:pPr algn="ctr">
              <a:buFont typeface="Arial" charset="0"/>
              <a:buNone/>
            </a:pPr>
            <a:endParaRPr lang="en-US" sz="2600" smtClean="0"/>
          </a:p>
          <a:p>
            <a:pPr algn="ctr">
              <a:buFont typeface="Arial" charset="0"/>
              <a:buNone/>
            </a:pPr>
            <a:r>
              <a:rPr lang="en-US" sz="3800" smtClean="0"/>
              <a:t>Inclusion looks at the</a:t>
            </a:r>
          </a:p>
          <a:p>
            <a:pPr algn="ctr">
              <a:buFont typeface="Arial" charset="0"/>
              <a:buNone/>
            </a:pPr>
            <a:r>
              <a:rPr lang="en-US" sz="3800" b="1" u="sng" smtClean="0"/>
              <a:t>NEEDS, INTEREST, and ABILITIES</a:t>
            </a:r>
          </a:p>
          <a:p>
            <a:pPr algn="ctr">
              <a:buFont typeface="Arial" charset="0"/>
              <a:buNone/>
            </a:pPr>
            <a:r>
              <a:rPr lang="en-US" sz="3800" smtClean="0"/>
              <a:t>of people instead of focusing on their disabilities.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p:cNvSpPr>
          <p:nvPr>
            <p:ph type="title"/>
          </p:nvPr>
        </p:nvSpPr>
        <p:spPr/>
        <p:txBody>
          <a:bodyPr/>
          <a:lstStyle/>
          <a:p>
            <a:pPr algn="r"/>
            <a:r>
              <a:rPr lang="en-US" sz="8200" b="1" smtClean="0">
                <a:solidFill>
                  <a:srgbClr val="FF9900"/>
                </a:solidFill>
              </a:rPr>
              <a:t>FOUR</a:t>
            </a:r>
          </a:p>
        </p:txBody>
      </p:sp>
      <p:sp>
        <p:nvSpPr>
          <p:cNvPr id="56322" name="Rectangle 3"/>
          <p:cNvSpPr>
            <a:spLocks noGrp="1"/>
          </p:cNvSpPr>
          <p:nvPr>
            <p:ph type="body" idx="1"/>
          </p:nvPr>
        </p:nvSpPr>
        <p:spPr/>
        <p:txBody>
          <a:bodyPr/>
          <a:lstStyle/>
          <a:p>
            <a:pPr algn="ctr">
              <a:buFont typeface="Arial" charset="0"/>
              <a:buNone/>
            </a:pPr>
            <a:endParaRPr lang="en-US" sz="2600" smtClean="0"/>
          </a:p>
          <a:p>
            <a:pPr algn="ctr">
              <a:buFont typeface="Arial" charset="0"/>
              <a:buNone/>
            </a:pPr>
            <a:r>
              <a:rPr lang="en-US" sz="3800" smtClean="0"/>
              <a:t>Supports the process of</a:t>
            </a:r>
          </a:p>
          <a:p>
            <a:pPr algn="ctr">
              <a:buFont typeface="Arial" charset="0"/>
              <a:buNone/>
            </a:pPr>
            <a:r>
              <a:rPr lang="en-US" sz="3800" b="1" u="sng" smtClean="0"/>
              <a:t>PREPARING, LEARNING, EXPERIENCING, and GROWING</a:t>
            </a:r>
          </a:p>
          <a:p>
            <a:pPr algn="ctr">
              <a:buFont typeface="Arial" charset="0"/>
              <a:buNone/>
            </a:pPr>
            <a:r>
              <a:rPr lang="en-US" sz="3800" smtClean="0"/>
              <a:t>with each person, each family and each recreation staff.</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p:cNvSpPr>
          <p:nvPr>
            <p:ph type="title"/>
          </p:nvPr>
        </p:nvSpPr>
        <p:spPr/>
        <p:txBody>
          <a:bodyPr/>
          <a:lstStyle/>
          <a:p>
            <a:pPr algn="r"/>
            <a:r>
              <a:rPr lang="en-US" sz="8200" b="1" smtClean="0">
                <a:solidFill>
                  <a:srgbClr val="FF9900"/>
                </a:solidFill>
              </a:rPr>
              <a:t>FIVE</a:t>
            </a:r>
          </a:p>
        </p:txBody>
      </p:sp>
      <p:sp>
        <p:nvSpPr>
          <p:cNvPr id="57346" name="Rectangle 3"/>
          <p:cNvSpPr>
            <a:spLocks noGrp="1"/>
          </p:cNvSpPr>
          <p:nvPr>
            <p:ph type="body" idx="1"/>
          </p:nvPr>
        </p:nvSpPr>
        <p:spPr/>
        <p:txBody>
          <a:bodyPr/>
          <a:lstStyle/>
          <a:p>
            <a:pPr algn="ctr">
              <a:buFont typeface="Arial" charset="0"/>
              <a:buNone/>
            </a:pPr>
            <a:endParaRPr lang="en-US" sz="2600" smtClean="0"/>
          </a:p>
          <a:p>
            <a:pPr algn="ctr">
              <a:buFont typeface="Arial" charset="0"/>
              <a:buNone/>
            </a:pPr>
            <a:endParaRPr lang="en-US" sz="3800" smtClean="0"/>
          </a:p>
          <a:p>
            <a:pPr algn="ctr">
              <a:buFont typeface="Arial" charset="0"/>
              <a:buNone/>
            </a:pPr>
            <a:r>
              <a:rPr lang="en-US" sz="3800" smtClean="0"/>
              <a:t>Inclusion provides a</a:t>
            </a:r>
          </a:p>
          <a:p>
            <a:pPr algn="ctr">
              <a:buFont typeface="Arial" charset="0"/>
              <a:buNone/>
            </a:pPr>
            <a:r>
              <a:rPr lang="en-US" sz="3800" b="1" u="sng" smtClean="0"/>
              <a:t>RECREATIONAL CHOICE!</a:t>
            </a:r>
            <a:endParaRPr lang="en-US" sz="380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ctrTitle"/>
          </p:nvPr>
        </p:nvSpPr>
        <p:spPr/>
        <p:txBody>
          <a:bodyPr/>
          <a:lstStyle/>
          <a:p>
            <a:pPr eaLnBrk="1" hangingPunct="1"/>
            <a:r>
              <a:rPr lang="en-US" b="1" smtClean="0"/>
              <a:t>INCLUSION IS OUR JOB!</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295400"/>
          </a:xfrm>
        </p:spPr>
        <p:txBody>
          <a:bodyPr rtlCol="0">
            <a:normAutofit fontScale="90000"/>
          </a:bodyPr>
          <a:lstStyle/>
          <a:p>
            <a:pPr eaLnBrk="1" fontAlgn="auto" hangingPunct="1">
              <a:spcAft>
                <a:spcPts val="0"/>
              </a:spcAft>
              <a:defRPr/>
            </a:pPr>
            <a:r>
              <a:rPr lang="en-US" b="1" dirty="0" smtClean="0"/>
              <a:t>INCLUSION IS A GOOD STRATEGY!</a:t>
            </a:r>
            <a:endParaRPr lang="en-US" b="1" i="1" dirty="0"/>
          </a:p>
        </p:txBody>
      </p:sp>
      <p:sp>
        <p:nvSpPr>
          <p:cNvPr id="3" name="Subtitle 2"/>
          <p:cNvSpPr>
            <a:spLocks noGrp="1"/>
          </p:cNvSpPr>
          <p:nvPr>
            <p:ph type="subTitle" idx="1"/>
          </p:nvPr>
        </p:nvSpPr>
        <p:spPr>
          <a:xfrm>
            <a:off x="609600" y="2057400"/>
            <a:ext cx="7772400" cy="4267200"/>
          </a:xfrm>
        </p:spPr>
        <p:txBody>
          <a:bodyPr rtlCol="0">
            <a:normAutofit lnSpcReduction="10000"/>
          </a:bodyPr>
          <a:lstStyle/>
          <a:p>
            <a:pPr algn="l" eaLnBrk="1" fontAlgn="auto" hangingPunct="1">
              <a:spcAft>
                <a:spcPts val="0"/>
              </a:spcAft>
              <a:buFont typeface="Arial" pitchFamily="34" charset="0"/>
              <a:buNone/>
              <a:defRPr/>
            </a:pPr>
            <a:r>
              <a:rPr lang="en-US" b="1" dirty="0" smtClean="0"/>
              <a:t>Avoid paying 6-figure legal fees when losing</a:t>
            </a:r>
          </a:p>
          <a:p>
            <a:pPr algn="l" eaLnBrk="1" fontAlgn="auto" hangingPunct="1">
              <a:spcAft>
                <a:spcPts val="0"/>
              </a:spcAft>
              <a:buFont typeface="Arial" pitchFamily="34" charset="0"/>
              <a:buNone/>
              <a:defRPr/>
            </a:pPr>
            <a:endParaRPr lang="en-US" b="1" dirty="0" smtClean="0"/>
          </a:p>
          <a:p>
            <a:pPr algn="l" eaLnBrk="1" fontAlgn="auto" hangingPunct="1">
              <a:spcAft>
                <a:spcPts val="0"/>
              </a:spcAft>
              <a:buFont typeface="Arial" pitchFamily="34" charset="0"/>
              <a:buNone/>
              <a:defRPr/>
            </a:pPr>
            <a:r>
              <a:rPr lang="en-US" b="1" dirty="0" smtClean="0"/>
              <a:t>Enjoy a better connection to the community</a:t>
            </a:r>
          </a:p>
          <a:p>
            <a:pPr algn="l" eaLnBrk="1" fontAlgn="auto" hangingPunct="1">
              <a:spcAft>
                <a:spcPts val="0"/>
              </a:spcAft>
              <a:buFont typeface="Arial" pitchFamily="34" charset="0"/>
              <a:buNone/>
              <a:defRPr/>
            </a:pPr>
            <a:endParaRPr lang="en-US" b="1" dirty="0" smtClean="0"/>
          </a:p>
          <a:p>
            <a:pPr algn="l" eaLnBrk="1" fontAlgn="auto" hangingPunct="1">
              <a:spcAft>
                <a:spcPts val="0"/>
              </a:spcAft>
              <a:buFont typeface="Arial" pitchFamily="34" charset="0"/>
              <a:buNone/>
              <a:defRPr/>
            </a:pPr>
            <a:r>
              <a:rPr lang="en-US" b="1" dirty="0" smtClean="0"/>
              <a:t>Truly serve ALL your residents</a:t>
            </a:r>
          </a:p>
          <a:p>
            <a:pPr algn="l" eaLnBrk="1" fontAlgn="auto" hangingPunct="1">
              <a:spcAft>
                <a:spcPts val="0"/>
              </a:spcAft>
              <a:buFont typeface="Arial" pitchFamily="34" charset="0"/>
              <a:buNone/>
              <a:defRPr/>
            </a:pPr>
            <a:endParaRPr lang="en-US" b="1" dirty="0" smtClean="0"/>
          </a:p>
          <a:p>
            <a:pPr algn="l" eaLnBrk="1" fontAlgn="auto" hangingPunct="1">
              <a:spcAft>
                <a:spcPts val="0"/>
              </a:spcAft>
              <a:buFont typeface="Arial" pitchFamily="34" charset="0"/>
              <a:buNone/>
              <a:defRPr/>
            </a:pPr>
            <a:r>
              <a:rPr lang="en-US" b="1" dirty="0" smtClean="0"/>
              <a:t>Catch up with your Minnesota neighbors who are already making inclusion happen</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ctrTitle"/>
          </p:nvPr>
        </p:nvSpPr>
        <p:spPr>
          <a:xfrm>
            <a:off x="685800" y="685800"/>
            <a:ext cx="7772400" cy="1066800"/>
          </a:xfrm>
        </p:spPr>
        <p:txBody>
          <a:bodyPr/>
          <a:lstStyle/>
          <a:p>
            <a:pPr eaLnBrk="1" hangingPunct="1"/>
            <a:r>
              <a:rPr lang="en-US" b="1" smtClean="0"/>
              <a:t>CLOSE and RESOURCES</a:t>
            </a:r>
          </a:p>
        </p:txBody>
      </p:sp>
      <p:sp>
        <p:nvSpPr>
          <p:cNvPr id="3" name="Subtitle 2"/>
          <p:cNvSpPr>
            <a:spLocks noGrp="1"/>
          </p:cNvSpPr>
          <p:nvPr>
            <p:ph type="subTitle" idx="1"/>
          </p:nvPr>
        </p:nvSpPr>
        <p:spPr>
          <a:xfrm>
            <a:off x="381000" y="2286000"/>
            <a:ext cx="8305800" cy="3733800"/>
          </a:xfrm>
        </p:spPr>
        <p:txBody>
          <a:bodyPr rtlCol="0">
            <a:normAutofit fontScale="85000" lnSpcReduction="10000"/>
          </a:bodyPr>
          <a:lstStyle/>
          <a:p>
            <a:pPr algn="l" eaLnBrk="1" fontAlgn="auto" hangingPunct="1">
              <a:spcAft>
                <a:spcPts val="0"/>
              </a:spcAft>
              <a:buFont typeface="Arial" pitchFamily="34" charset="0"/>
              <a:buNone/>
              <a:defRPr/>
            </a:pPr>
            <a:r>
              <a:rPr lang="en-US" b="1" dirty="0" smtClean="0"/>
              <a:t>Tracey Crawford at NWSRA at </a:t>
            </a:r>
            <a:r>
              <a:rPr lang="en-US" b="1" dirty="0" smtClean="0">
                <a:hlinkClick r:id="rId3"/>
              </a:rPr>
              <a:t>tcrawford@nwsra.org</a:t>
            </a:r>
            <a:endParaRPr lang="en-US" b="1" dirty="0" smtClean="0"/>
          </a:p>
          <a:p>
            <a:pPr algn="l" eaLnBrk="1" fontAlgn="auto" hangingPunct="1">
              <a:spcAft>
                <a:spcPts val="0"/>
              </a:spcAft>
              <a:buFont typeface="Arial" pitchFamily="34" charset="0"/>
              <a:buNone/>
              <a:defRPr/>
            </a:pPr>
            <a:endParaRPr lang="en-US" b="1" dirty="0" smtClean="0"/>
          </a:p>
          <a:p>
            <a:pPr algn="l" eaLnBrk="1" fontAlgn="auto" hangingPunct="1">
              <a:spcAft>
                <a:spcPts val="0"/>
              </a:spcAft>
              <a:buFont typeface="Arial" pitchFamily="34" charset="0"/>
              <a:buNone/>
              <a:defRPr/>
            </a:pPr>
            <a:r>
              <a:rPr lang="en-US" b="1" dirty="0" smtClean="0"/>
              <a:t>John McGovern at </a:t>
            </a:r>
            <a:r>
              <a:rPr lang="en-US" b="1" dirty="0" smtClean="0">
                <a:hlinkClick r:id="rId4"/>
              </a:rPr>
              <a:t>john.mcgovern@rac-llc.com</a:t>
            </a:r>
            <a:endParaRPr lang="en-US" b="1" dirty="0" smtClean="0"/>
          </a:p>
          <a:p>
            <a:pPr algn="l" eaLnBrk="1" fontAlgn="auto" hangingPunct="1">
              <a:spcAft>
                <a:spcPts val="0"/>
              </a:spcAft>
              <a:buFont typeface="Arial" pitchFamily="34" charset="0"/>
              <a:buNone/>
              <a:defRPr/>
            </a:pPr>
            <a:endParaRPr lang="en-US" b="1" dirty="0" smtClean="0"/>
          </a:p>
          <a:p>
            <a:pPr algn="l" eaLnBrk="1" fontAlgn="auto" hangingPunct="1">
              <a:spcAft>
                <a:spcPts val="0"/>
              </a:spcAft>
              <a:buFont typeface="Arial" pitchFamily="34" charset="0"/>
              <a:buNone/>
              <a:defRPr/>
            </a:pPr>
            <a:r>
              <a:rPr lang="en-US" b="1" dirty="0" smtClean="0"/>
              <a:t>Department of Justice at 202/514-0301 or </a:t>
            </a:r>
            <a:r>
              <a:rPr lang="en-US" b="1" dirty="0" smtClean="0">
                <a:hlinkClick r:id="rId5"/>
              </a:rPr>
              <a:t>www.ada.gov</a:t>
            </a:r>
            <a:endParaRPr lang="en-US" b="1" dirty="0" smtClean="0"/>
          </a:p>
          <a:p>
            <a:pPr algn="l" eaLnBrk="1" fontAlgn="auto" hangingPunct="1">
              <a:spcAft>
                <a:spcPts val="0"/>
              </a:spcAft>
              <a:buFont typeface="Arial" pitchFamily="34" charset="0"/>
              <a:buNone/>
              <a:defRPr/>
            </a:pPr>
            <a:endParaRPr lang="en-US" b="1" dirty="0" smtClean="0"/>
          </a:p>
          <a:p>
            <a:pPr algn="l" eaLnBrk="1" fontAlgn="auto" hangingPunct="1">
              <a:spcAft>
                <a:spcPts val="0"/>
              </a:spcAft>
              <a:buFont typeface="Arial" pitchFamily="34" charset="0"/>
              <a:buNone/>
              <a:defRPr/>
            </a:pPr>
            <a:r>
              <a:rPr lang="en-US" b="1" dirty="0" smtClean="0"/>
              <a:t>Access Board at 202/272-0080 at </a:t>
            </a:r>
            <a:r>
              <a:rPr lang="en-US" b="1" dirty="0" smtClean="0">
                <a:hlinkClick r:id="rId6"/>
              </a:rPr>
              <a:t>www.access-board.gov</a:t>
            </a:r>
            <a:endParaRPr lang="en-US" b="1" i="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295400"/>
          </a:xfrm>
        </p:spPr>
        <p:txBody>
          <a:bodyPr rtlCol="0">
            <a:normAutofit fontScale="90000"/>
          </a:bodyPr>
          <a:lstStyle/>
          <a:p>
            <a:pPr eaLnBrk="1" fontAlgn="auto" hangingPunct="1">
              <a:spcAft>
                <a:spcPts val="0"/>
              </a:spcAft>
              <a:defRPr/>
            </a:pPr>
            <a:r>
              <a:rPr lang="en-US" b="1" dirty="0" smtClean="0"/>
              <a:t>Laws About Disability</a:t>
            </a:r>
            <a:br>
              <a:rPr lang="en-US" b="1" dirty="0" smtClean="0"/>
            </a:br>
            <a:r>
              <a:rPr lang="en-US" b="1" dirty="0" smtClean="0"/>
              <a:t>Are </a:t>
            </a:r>
            <a:r>
              <a:rPr lang="en-US" b="1" i="1" dirty="0" smtClean="0"/>
              <a:t>Not</a:t>
            </a:r>
            <a:r>
              <a:rPr lang="en-US" b="1" dirty="0" smtClean="0"/>
              <a:t> New (part II)</a:t>
            </a:r>
            <a:endParaRPr lang="en-US" b="1" dirty="0"/>
          </a:p>
        </p:txBody>
      </p:sp>
      <p:sp>
        <p:nvSpPr>
          <p:cNvPr id="3" name="Subtitle 2"/>
          <p:cNvSpPr>
            <a:spLocks noGrp="1"/>
          </p:cNvSpPr>
          <p:nvPr>
            <p:ph type="subTitle" idx="1"/>
          </p:nvPr>
        </p:nvSpPr>
        <p:spPr>
          <a:xfrm>
            <a:off x="762000" y="2209800"/>
            <a:ext cx="7772400" cy="3810000"/>
          </a:xfrm>
        </p:spPr>
        <p:txBody>
          <a:bodyPr rtlCol="0">
            <a:noAutofit/>
          </a:bodyPr>
          <a:lstStyle/>
          <a:p>
            <a:pPr algn="l" eaLnBrk="1" fontAlgn="auto" hangingPunct="1">
              <a:spcAft>
                <a:spcPts val="0"/>
              </a:spcAft>
              <a:buFont typeface="Arial" pitchFamily="34" charset="0"/>
              <a:buNone/>
              <a:defRPr/>
            </a:pPr>
            <a:r>
              <a:rPr lang="en-US" sz="2600" b="1" dirty="0" smtClean="0"/>
              <a:t>In 1973 Congress passed the Rehab Act, and within it, Section 504 prohibited discrimination by recipients of federal funds</a:t>
            </a:r>
            <a:endParaRPr lang="en-US" sz="2600" b="1" dirty="0"/>
          </a:p>
          <a:p>
            <a:pPr algn="l" eaLnBrk="1" fontAlgn="auto" hangingPunct="1">
              <a:spcAft>
                <a:spcPts val="0"/>
              </a:spcAft>
              <a:buFont typeface="Arial" pitchFamily="34" charset="0"/>
              <a:buNone/>
              <a:defRPr/>
            </a:pPr>
            <a:endParaRPr lang="en-US" sz="2600" b="1" dirty="0"/>
          </a:p>
          <a:p>
            <a:pPr algn="l" eaLnBrk="1" fontAlgn="auto" hangingPunct="1">
              <a:spcAft>
                <a:spcPts val="0"/>
              </a:spcAft>
              <a:buFont typeface="Arial" charset="0"/>
              <a:buChar char="•"/>
              <a:defRPr/>
            </a:pPr>
            <a:r>
              <a:rPr lang="en-US" sz="2600" b="1" dirty="0" smtClean="0"/>
              <a:t>  Applied to universities, governments, and others</a:t>
            </a:r>
          </a:p>
          <a:p>
            <a:pPr algn="l" eaLnBrk="1" fontAlgn="auto" hangingPunct="1">
              <a:spcAft>
                <a:spcPts val="0"/>
              </a:spcAft>
              <a:buFont typeface="Arial" charset="0"/>
              <a:buChar char="•"/>
              <a:defRPr/>
            </a:pPr>
            <a:r>
              <a:rPr lang="en-US" sz="2600" b="1" dirty="0"/>
              <a:t> </a:t>
            </a:r>
            <a:r>
              <a:rPr lang="en-US" sz="2600" b="1" dirty="0" smtClean="0"/>
              <a:t> Limited to the program funded by federal $$$</a:t>
            </a:r>
          </a:p>
          <a:p>
            <a:pPr algn="l" eaLnBrk="1" fontAlgn="auto" hangingPunct="1">
              <a:spcAft>
                <a:spcPts val="0"/>
              </a:spcAft>
              <a:buFont typeface="Arial" charset="0"/>
              <a:buChar char="•"/>
              <a:defRPr/>
            </a:pPr>
            <a:r>
              <a:rPr lang="en-US" sz="2600" b="1" dirty="0"/>
              <a:t> </a:t>
            </a:r>
            <a:r>
              <a:rPr lang="en-US" sz="2600" b="1" dirty="0" smtClean="0"/>
              <a:t> Developed the “program accessibility test”</a:t>
            </a:r>
          </a:p>
          <a:p>
            <a:pPr algn="l" eaLnBrk="1" fontAlgn="auto" hangingPunct="1">
              <a:spcAft>
                <a:spcPts val="0"/>
              </a:spcAft>
              <a:buFont typeface="Arial" charset="0"/>
              <a:buChar char="•"/>
              <a:defRPr/>
            </a:pPr>
            <a:r>
              <a:rPr lang="en-US" sz="2600" b="1" dirty="0"/>
              <a:t> </a:t>
            </a:r>
            <a:r>
              <a:rPr lang="en-US" sz="2600" b="1" dirty="0" smtClean="0"/>
              <a:t> Still in effect today, but has birthed the ADA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p:txBody>
          <a:bodyPr/>
          <a:lstStyle/>
          <a:p>
            <a:r>
              <a:rPr lang="en-US" sz="4000" b="1" smtClean="0"/>
              <a:t>Section 504 of the Rehabilitation </a:t>
            </a:r>
            <a:br>
              <a:rPr lang="en-US" sz="4000" b="1" smtClean="0"/>
            </a:br>
            <a:r>
              <a:rPr lang="en-US" sz="4000" b="1" smtClean="0"/>
              <a:t>Act of 1973</a:t>
            </a:r>
          </a:p>
        </p:txBody>
      </p:sp>
      <p:sp>
        <p:nvSpPr>
          <p:cNvPr id="22530" name="Rectangle 3"/>
          <p:cNvSpPr>
            <a:spLocks noGrp="1"/>
          </p:cNvSpPr>
          <p:nvPr>
            <p:ph type="body" idx="1"/>
          </p:nvPr>
        </p:nvSpPr>
        <p:spPr>
          <a:xfrm>
            <a:off x="457200" y="1600200"/>
            <a:ext cx="8229600" cy="5029200"/>
          </a:xfrm>
        </p:spPr>
        <p:txBody>
          <a:bodyPr/>
          <a:lstStyle/>
          <a:p>
            <a:r>
              <a:rPr lang="en-US" sz="2400" b="1" smtClean="0">
                <a:solidFill>
                  <a:srgbClr val="777777"/>
                </a:solidFill>
              </a:rPr>
              <a:t>A civil rights law to prohibit discrimination on the basis of disability in program and activities, public and private, that receive federal financial assistance.</a:t>
            </a:r>
          </a:p>
          <a:p>
            <a:r>
              <a:rPr lang="en-US" sz="2400" b="1" smtClean="0">
                <a:solidFill>
                  <a:srgbClr val="777777"/>
                </a:solidFill>
              </a:rPr>
              <a:t>There are no federal funds. State and local jurisdictions have responsibility. </a:t>
            </a:r>
          </a:p>
          <a:p>
            <a:r>
              <a:rPr lang="en-US" sz="2400" b="1" smtClean="0">
                <a:solidFill>
                  <a:srgbClr val="777777"/>
                </a:solidFill>
              </a:rPr>
              <a:t>Section 504 requires notice to parents regarding identification, evaluation, and/or placement. Notice must be made only before “significant change”  in placement. Only notice not consent is required for evaluation.</a:t>
            </a:r>
          </a:p>
          <a:p>
            <a:r>
              <a:rPr lang="en-US" sz="2400" b="1" smtClean="0">
                <a:solidFill>
                  <a:srgbClr val="777777"/>
                </a:solidFill>
              </a:rPr>
              <a:t>Section 504 requires local education agencies to provide impartial hearings.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295400"/>
          </a:xfrm>
        </p:spPr>
        <p:txBody>
          <a:bodyPr rtlCol="0">
            <a:normAutofit fontScale="90000"/>
          </a:bodyPr>
          <a:lstStyle/>
          <a:p>
            <a:pPr eaLnBrk="1" fontAlgn="auto" hangingPunct="1">
              <a:spcAft>
                <a:spcPts val="0"/>
              </a:spcAft>
              <a:defRPr/>
            </a:pPr>
            <a:r>
              <a:rPr lang="en-US" b="1" dirty="0" smtClean="0"/>
              <a:t>Laws About Disability</a:t>
            </a:r>
            <a:br>
              <a:rPr lang="en-US" b="1" dirty="0" smtClean="0"/>
            </a:br>
            <a:r>
              <a:rPr lang="en-US" b="1" dirty="0" smtClean="0"/>
              <a:t>Are </a:t>
            </a:r>
            <a:r>
              <a:rPr lang="en-US" b="1" i="1" dirty="0" smtClean="0"/>
              <a:t>Not</a:t>
            </a:r>
            <a:r>
              <a:rPr lang="en-US" b="1" dirty="0" smtClean="0"/>
              <a:t> New (part III)</a:t>
            </a:r>
            <a:endParaRPr lang="en-US" b="1" dirty="0"/>
          </a:p>
        </p:txBody>
      </p:sp>
      <p:sp>
        <p:nvSpPr>
          <p:cNvPr id="23554" name="Subtitle 2"/>
          <p:cNvSpPr>
            <a:spLocks noGrp="1"/>
          </p:cNvSpPr>
          <p:nvPr>
            <p:ph type="subTitle" idx="1"/>
          </p:nvPr>
        </p:nvSpPr>
        <p:spPr>
          <a:xfrm>
            <a:off x="762000" y="2209800"/>
            <a:ext cx="7772400" cy="3810000"/>
          </a:xfrm>
        </p:spPr>
        <p:txBody>
          <a:bodyPr/>
          <a:lstStyle/>
          <a:p>
            <a:pPr algn="l" eaLnBrk="1" hangingPunct="1">
              <a:lnSpc>
                <a:spcPct val="80000"/>
              </a:lnSpc>
            </a:pPr>
            <a:r>
              <a:rPr lang="en-US" sz="2400" b="1" smtClean="0">
                <a:solidFill>
                  <a:srgbClr val="898989"/>
                </a:solidFill>
              </a:rPr>
              <a:t>On January 23, 1990 , the 101</a:t>
            </a:r>
            <a:r>
              <a:rPr lang="en-US" sz="2400" b="1" baseline="30000" smtClean="0">
                <a:solidFill>
                  <a:srgbClr val="898989"/>
                </a:solidFill>
              </a:rPr>
              <a:t>st</a:t>
            </a:r>
            <a:r>
              <a:rPr lang="en-US" sz="2400" b="1" smtClean="0">
                <a:solidFill>
                  <a:srgbClr val="898989"/>
                </a:solidFill>
              </a:rPr>
              <a:t> Congress passed the “Americans with Disabilities Act of 1990” (ADA), which was then signed by President George Bush and became effective January 26, 1992</a:t>
            </a:r>
          </a:p>
          <a:p>
            <a:pPr algn="l" eaLnBrk="1" hangingPunct="1">
              <a:lnSpc>
                <a:spcPct val="80000"/>
              </a:lnSpc>
            </a:pPr>
            <a:endParaRPr lang="en-US" sz="1200" b="1" smtClean="0">
              <a:solidFill>
                <a:srgbClr val="898989"/>
              </a:solidFill>
            </a:endParaRPr>
          </a:p>
          <a:p>
            <a:pPr algn="l" eaLnBrk="1" hangingPunct="1">
              <a:lnSpc>
                <a:spcPct val="80000"/>
              </a:lnSpc>
              <a:buFont typeface="Arial" charset="0"/>
              <a:buChar char="•"/>
            </a:pPr>
            <a:r>
              <a:rPr lang="en-US" sz="2400" b="1" smtClean="0">
                <a:solidFill>
                  <a:srgbClr val="898989"/>
                </a:solidFill>
              </a:rPr>
              <a:t>  ADA grew out of the Civil Rights Movement of the 1960’s. </a:t>
            </a:r>
          </a:p>
          <a:p>
            <a:pPr algn="l" eaLnBrk="1" hangingPunct="1">
              <a:lnSpc>
                <a:spcPct val="80000"/>
              </a:lnSpc>
              <a:buFont typeface="Arial" charset="0"/>
              <a:buChar char="•"/>
            </a:pPr>
            <a:r>
              <a:rPr lang="en-US" sz="2400" b="1" smtClean="0">
                <a:solidFill>
                  <a:srgbClr val="898989"/>
                </a:solidFill>
              </a:rPr>
              <a:t>No use of federal funds?  Still must comply!</a:t>
            </a:r>
          </a:p>
          <a:p>
            <a:pPr algn="l" eaLnBrk="1" hangingPunct="1">
              <a:lnSpc>
                <a:spcPct val="80000"/>
              </a:lnSpc>
              <a:buFont typeface="Arial" charset="0"/>
              <a:buChar char="•"/>
            </a:pPr>
            <a:r>
              <a:rPr lang="en-US" sz="2400" b="1" smtClean="0">
                <a:solidFill>
                  <a:srgbClr val="898989"/>
                </a:solidFill>
              </a:rPr>
              <a:t> Over 54 million Americans with physical or mental impairments that substantially limit daily activities are protected under the ADA.</a:t>
            </a:r>
          </a:p>
          <a:p>
            <a:pPr algn="l" eaLnBrk="1" hangingPunct="1">
              <a:lnSpc>
                <a:spcPct val="80000"/>
              </a:lnSpc>
              <a:buFont typeface="Arial" charset="0"/>
              <a:buChar char="•"/>
            </a:pPr>
            <a:r>
              <a:rPr lang="en-US" sz="2400" b="1" smtClean="0">
                <a:solidFill>
                  <a:srgbClr val="898989"/>
                </a:solidFill>
              </a:rPr>
              <a:t>  89,000 states and local governments must comply</a:t>
            </a:r>
          </a:p>
          <a:p>
            <a:pPr algn="l" eaLnBrk="1" hangingPunct="1">
              <a:lnSpc>
                <a:spcPct val="80000"/>
              </a:lnSpc>
              <a:buFont typeface="Arial" charset="0"/>
              <a:buChar char="•"/>
            </a:pPr>
            <a:r>
              <a:rPr lang="en-US" sz="2400" b="1" smtClean="0">
                <a:solidFill>
                  <a:srgbClr val="898989"/>
                </a:solidFill>
              </a:rPr>
              <a:t>  7,000,000 businesses and nonprofits must comply</a:t>
            </a:r>
          </a:p>
          <a:p>
            <a:pPr algn="l" eaLnBrk="1" hangingPunct="1">
              <a:lnSpc>
                <a:spcPct val="80000"/>
              </a:lnSpc>
              <a:buFont typeface="Arial" charset="0"/>
              <a:buChar char="•"/>
            </a:pPr>
            <a:r>
              <a:rPr lang="en-US" sz="2400" b="1" smtClean="0">
                <a:solidFill>
                  <a:srgbClr val="898989"/>
                </a:solidFill>
              </a:rPr>
              <a:t>  New and effective methods to seek compliance</a:t>
            </a:r>
          </a:p>
          <a:p>
            <a:pPr algn="l" eaLnBrk="1" hangingPunct="1">
              <a:lnSpc>
                <a:spcPct val="80000"/>
              </a:lnSpc>
            </a:pPr>
            <a:endParaRPr lang="en-US" sz="2400" b="1" smtClean="0">
              <a:solidFill>
                <a:srgbClr val="898989"/>
              </a:solidFill>
            </a:endParaRPr>
          </a:p>
          <a:p>
            <a:pPr algn="l" eaLnBrk="1" hangingPunct="1">
              <a:lnSpc>
                <a:spcPct val="80000"/>
              </a:lnSpc>
              <a:buFont typeface="Arial" charset="0"/>
              <a:buChar char="•"/>
            </a:pPr>
            <a:endParaRPr lang="en-US" sz="1800" b="1" smtClean="0">
              <a:solidFill>
                <a:srgbClr val="898989"/>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p:nvPr>
        </p:nvSpPr>
        <p:spPr/>
        <p:txBody>
          <a:bodyPr/>
          <a:lstStyle/>
          <a:p>
            <a:r>
              <a:rPr lang="en-US" b="1" smtClean="0"/>
              <a:t>Why?</a:t>
            </a:r>
          </a:p>
        </p:txBody>
      </p:sp>
      <p:sp>
        <p:nvSpPr>
          <p:cNvPr id="25602" name="Rectangle 3"/>
          <p:cNvSpPr>
            <a:spLocks noGrp="1"/>
          </p:cNvSpPr>
          <p:nvPr>
            <p:ph type="body" idx="1"/>
          </p:nvPr>
        </p:nvSpPr>
        <p:spPr/>
        <p:txBody>
          <a:bodyPr/>
          <a:lstStyle/>
          <a:p>
            <a:r>
              <a:rPr lang="en-US" sz="2400" b="1" smtClean="0">
                <a:solidFill>
                  <a:srgbClr val="777777"/>
                </a:solidFill>
              </a:rPr>
              <a:t>Some 43,000,000 Americans had one or more physical or mental disabilities, and that number was increasing as the population as a whole grew older.</a:t>
            </a:r>
          </a:p>
          <a:p>
            <a:r>
              <a:rPr lang="en-US" sz="2400" b="1" smtClean="0">
                <a:solidFill>
                  <a:srgbClr val="777777"/>
                </a:solidFill>
              </a:rPr>
              <a:t>Society tended to isolate and segregate individuals with disabilities, such forms of discrimination against individuals with disabilities continued to be a serious and pervasive social problem.</a:t>
            </a:r>
          </a:p>
          <a:p>
            <a:r>
              <a:rPr lang="en-US" sz="2400" b="1" smtClean="0">
                <a:solidFill>
                  <a:srgbClr val="777777"/>
                </a:solidFill>
              </a:rPr>
              <a:t>Discrimination persisted in employment, housing, public accommodations, education, transportation, communication, recreation, institutionalization, health services, voting, and access to public services.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3"/>
          <p:cNvSpPr>
            <a:spLocks noGrp="1"/>
          </p:cNvSpPr>
          <p:nvPr>
            <p:ph type="body" idx="1"/>
          </p:nvPr>
        </p:nvSpPr>
        <p:spPr>
          <a:xfrm>
            <a:off x="457200" y="381000"/>
            <a:ext cx="8229600" cy="6172200"/>
          </a:xfrm>
        </p:spPr>
        <p:txBody>
          <a:bodyPr/>
          <a:lstStyle/>
          <a:p>
            <a:r>
              <a:rPr lang="en-US" sz="2400" b="1" smtClean="0">
                <a:solidFill>
                  <a:srgbClr val="777777"/>
                </a:solidFill>
              </a:rPr>
              <a:t>Individuals with disabilities experiencing discrimination had no legal recourse to redress such discrimination.</a:t>
            </a:r>
          </a:p>
          <a:p>
            <a:r>
              <a:rPr lang="en-US" sz="2400" b="1" smtClean="0">
                <a:solidFill>
                  <a:srgbClr val="777777"/>
                </a:solidFill>
              </a:rPr>
              <a:t>Individuals with disabilities continually encountered various forms of discrimination, including outright intentional exclusion, the discriminatory effects of architectural, transportation, and communication barriers, overprotective rules and policies, failure to make accommodations to existing facilities and practices, exclusionary qualification standards and criteria, segregation, and relegation to lesser services, programs, activities, benefits, jobs, or other opportunities.</a:t>
            </a:r>
          </a:p>
          <a:p>
            <a:r>
              <a:rPr lang="en-US" sz="2400" b="1" smtClean="0">
                <a:solidFill>
                  <a:srgbClr val="777777"/>
                </a:solidFill>
              </a:rPr>
              <a:t>Census data, national polls, and other studies documented ,as a group, people with disabilities occupied an inferior status in society, and were severely at a disadvantage socially, vocationally, economically and educationally.</a:t>
            </a:r>
          </a:p>
          <a:p>
            <a:endParaRPr lang="en-US" sz="2400" b="1" smtClean="0">
              <a:solidFill>
                <a:srgbClr val="777777"/>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p:nvPr>
        </p:nvSpPr>
        <p:spPr/>
        <p:txBody>
          <a:bodyPr/>
          <a:lstStyle/>
          <a:p>
            <a:r>
              <a:rPr lang="en-US" b="1" smtClean="0"/>
              <a:t>And…</a:t>
            </a:r>
          </a:p>
        </p:txBody>
      </p:sp>
      <p:sp>
        <p:nvSpPr>
          <p:cNvPr id="27650" name="Rectangle 3"/>
          <p:cNvSpPr>
            <a:spLocks noGrp="1"/>
          </p:cNvSpPr>
          <p:nvPr>
            <p:ph type="body" idx="1"/>
          </p:nvPr>
        </p:nvSpPr>
        <p:spPr/>
        <p:txBody>
          <a:bodyPr/>
          <a:lstStyle/>
          <a:p>
            <a:r>
              <a:rPr lang="en-US" sz="2000" b="1" smtClean="0">
                <a:solidFill>
                  <a:srgbClr val="777777"/>
                </a:solidFill>
              </a:rPr>
              <a:t>Individuals with disabilities were subject to a history of purposeful unequal treatment, and relegated to a position of political powerlessness in society, based on characteristics that are beyond their control and resulting from stereotypic assumptions not truly indicative of the individual ability to participate in, and contribute to, society. </a:t>
            </a:r>
          </a:p>
          <a:p>
            <a:r>
              <a:rPr lang="en-US" sz="2000" b="1" smtClean="0">
                <a:solidFill>
                  <a:srgbClr val="777777"/>
                </a:solidFill>
              </a:rPr>
              <a:t>The nations goals for regarding individuals with disabilities was to assure equality of opportunity, full participation, independent living, and economic self-sufficiency.</a:t>
            </a:r>
          </a:p>
          <a:p>
            <a:r>
              <a:rPr lang="en-US" sz="2000" b="1" smtClean="0">
                <a:solidFill>
                  <a:srgbClr val="777777"/>
                </a:solidFill>
              </a:rPr>
              <a:t>The continued existence of unfair and unnecessary discrimination and prejudice denies people with disabilities the opportunity to compete on and pursue those opportunities for which the free society is justifiably famous!</a:t>
            </a:r>
          </a:p>
          <a:p>
            <a:pPr>
              <a:buFont typeface="Arial" charset="0"/>
              <a:buNone/>
            </a:pPr>
            <a:endParaRPr lang="en-US" sz="2000" b="1" smtClean="0">
              <a:solidFill>
                <a:srgbClr val="777777"/>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1941</TotalTime>
  <Words>2565</Words>
  <Application>Microsoft Office PowerPoint</Application>
  <PresentationFormat>On-screen Show (4:3)</PresentationFormat>
  <Paragraphs>186</Paragraphs>
  <Slides>36</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36</vt:i4>
      </vt:variant>
    </vt:vector>
  </HeadingPairs>
  <TitlesOfParts>
    <vt:vector size="39" baseType="lpstr">
      <vt:lpstr>Arial</vt:lpstr>
      <vt:lpstr>Calibri</vt:lpstr>
      <vt:lpstr>Office Theme</vt:lpstr>
      <vt:lpstr>The Americans with Disabilities Act</vt:lpstr>
      <vt:lpstr>Laws About Disability Are Not New</vt:lpstr>
      <vt:lpstr>Individuals With Disabilities Education Act (IDEA)</vt:lpstr>
      <vt:lpstr>Laws About Disability Are Not New (part II)</vt:lpstr>
      <vt:lpstr>Section 504 of the Rehabilitation  Act of 1973</vt:lpstr>
      <vt:lpstr>Laws About Disability Are Not New (part III)</vt:lpstr>
      <vt:lpstr>Why?</vt:lpstr>
      <vt:lpstr>PowerPoint Presentation</vt:lpstr>
      <vt:lpstr>And…</vt:lpstr>
      <vt:lpstr>Americans with Disabilities  Act of 1990 (ADA)</vt:lpstr>
      <vt:lpstr>ADA continued…</vt:lpstr>
      <vt:lpstr>And…</vt:lpstr>
      <vt:lpstr>The Americans with Disabilities Act (ADA) consist of five titles </vt:lpstr>
      <vt:lpstr>ADA Title I: Employment</vt:lpstr>
      <vt:lpstr>ADA Title II:  State and Local Government Activities</vt:lpstr>
      <vt:lpstr>ADA Title II: continued</vt:lpstr>
      <vt:lpstr>ADA Title II: Public Transportation</vt:lpstr>
      <vt:lpstr>ADA Title III: Public Accommodations  (and Commercial Facilities)</vt:lpstr>
      <vt:lpstr>ADA Title IV:  Telecommunications Relay Services</vt:lpstr>
      <vt:lpstr>ADA Title V:  Miscellaneous Provisions</vt:lpstr>
      <vt:lpstr>New Regs, New Policies, &amp; Finally, Recreation Design Standards</vt:lpstr>
      <vt:lpstr>Summary of Changes</vt:lpstr>
      <vt:lpstr>More Changes</vt:lpstr>
      <vt:lpstr>Outcome?</vt:lpstr>
      <vt:lpstr>First, Changes to the Way We Do Business</vt:lpstr>
      <vt:lpstr>Second, Inclusion becomes the Norm, Not the Exception</vt:lpstr>
      <vt:lpstr>Third, start evaluating existing sites and retrofit the right number for access</vt:lpstr>
      <vt:lpstr>DISCOVER THE BENEFITS OF RECREATION INCLUSION</vt:lpstr>
      <vt:lpstr>ONE</vt:lpstr>
      <vt:lpstr>TWO</vt:lpstr>
      <vt:lpstr>THREE</vt:lpstr>
      <vt:lpstr>FOUR</vt:lpstr>
      <vt:lpstr>FIVE</vt:lpstr>
      <vt:lpstr>INCLUSION IS OUR JOB!</vt:lpstr>
      <vt:lpstr>INCLUSION IS A GOOD STRATEGY!</vt:lpstr>
      <vt:lpstr>CLOSE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Administratr</dc:creator>
  <cp:lastModifiedBy>Brian Selders</cp:lastModifiedBy>
  <cp:revision>121</cp:revision>
  <dcterms:created xsi:type="dcterms:W3CDTF">2010-08-31T15:43:35Z</dcterms:created>
  <dcterms:modified xsi:type="dcterms:W3CDTF">2020-01-08T16:05:42Z</dcterms:modified>
</cp:coreProperties>
</file>